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304" r:id="rId4"/>
    <p:sldId id="258" r:id="rId5"/>
    <p:sldId id="259" r:id="rId6"/>
    <p:sldId id="260" r:id="rId7"/>
    <p:sldId id="276" r:id="rId8"/>
    <p:sldId id="262" r:id="rId9"/>
    <p:sldId id="278" r:id="rId10"/>
    <p:sldId id="279" r:id="rId11"/>
    <p:sldId id="274" r:id="rId12"/>
    <p:sldId id="261" r:id="rId13"/>
    <p:sldId id="275" r:id="rId14"/>
    <p:sldId id="277" r:id="rId15"/>
    <p:sldId id="280" r:id="rId16"/>
    <p:sldId id="291" r:id="rId17"/>
    <p:sldId id="264" r:id="rId18"/>
    <p:sldId id="294" r:id="rId19"/>
    <p:sldId id="295" r:id="rId20"/>
    <p:sldId id="296" r:id="rId21"/>
    <p:sldId id="297" r:id="rId22"/>
    <p:sldId id="293" r:id="rId23"/>
    <p:sldId id="268" r:id="rId24"/>
    <p:sldId id="263" r:id="rId25"/>
    <p:sldId id="265" r:id="rId26"/>
    <p:sldId id="267" r:id="rId27"/>
    <p:sldId id="306" r:id="rId28"/>
    <p:sldId id="307" r:id="rId29"/>
    <p:sldId id="281" r:id="rId30"/>
    <p:sldId id="282" r:id="rId31"/>
    <p:sldId id="283" r:id="rId32"/>
    <p:sldId id="269" r:id="rId33"/>
    <p:sldId id="270" r:id="rId34"/>
    <p:sldId id="284" r:id="rId35"/>
    <p:sldId id="271" r:id="rId36"/>
    <p:sldId id="272" r:id="rId37"/>
    <p:sldId id="273" r:id="rId38"/>
    <p:sldId id="300" r:id="rId39"/>
    <p:sldId id="302" r:id="rId40"/>
    <p:sldId id="303" r:id="rId41"/>
    <p:sldId id="305" r:id="rId42"/>
    <p:sldId id="285" r:id="rId43"/>
    <p:sldId id="286" r:id="rId44"/>
    <p:sldId id="287" r:id="rId45"/>
    <p:sldId id="288" r:id="rId46"/>
    <p:sldId id="289" r:id="rId47"/>
    <p:sldId id="290" r:id="rId48"/>
    <p:sldId id="299" r:id="rId49"/>
    <p:sldId id="298" r:id="rId5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2" d="100"/>
          <a:sy n="102" d="100"/>
        </p:scale>
        <p:origin x="26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Units of Measurement for Hydrogeology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Knowledge Transfer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8400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Mine plans – modern, non metric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1143000"/>
            <a:ext cx="5810250" cy="181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83491" y="3200400"/>
            <a:ext cx="365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Depth given in yards – not feet</a:t>
            </a:r>
          </a:p>
          <a:p>
            <a:r>
              <a:rPr lang="en-GB" dirty="0" smtClean="0"/>
              <a:t>Accurate elevations use feet with decimal places (not fractions)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706582" y="4191000"/>
            <a:ext cx="3657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Contrasts with use of feet and inches for fault throws e.g. </a:t>
            </a:r>
          </a:p>
          <a:p>
            <a:r>
              <a:rPr lang="en-GB" dirty="0" smtClean="0"/>
              <a:t>1/6 = 1 foot 6 inches, or </a:t>
            </a:r>
          </a:p>
          <a:p>
            <a:r>
              <a:rPr lang="en-GB" dirty="0" smtClean="0"/>
              <a:t>1/- = 1 foot 0 inch, </a:t>
            </a:r>
          </a:p>
          <a:p>
            <a:r>
              <a:rPr lang="en-GB" dirty="0" smtClean="0"/>
              <a:t>and seam sections e.g. </a:t>
            </a:r>
          </a:p>
          <a:p>
            <a:r>
              <a:rPr lang="en-GB" dirty="0" smtClean="0"/>
              <a:t>4’7” = 4 feet 7 inches</a:t>
            </a:r>
            <a:endParaRPr lang="en-GB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979810"/>
            <a:ext cx="3238500" cy="89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3875160"/>
            <a:ext cx="3277585" cy="2493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28094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Old mine plans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 smtClean="0"/>
              <a:t>Fathoms, chains, </a:t>
            </a:r>
            <a:r>
              <a:rPr lang="en-GB" sz="2800" dirty="0" err="1" smtClean="0"/>
              <a:t>etc</a:t>
            </a:r>
            <a:endParaRPr lang="en-GB" sz="2800" dirty="0" smtClean="0"/>
          </a:p>
          <a:p>
            <a:r>
              <a:rPr lang="en-GB" sz="2800" dirty="0" smtClean="0"/>
              <a:t>1 foot (1’) = 12 inches (12”)</a:t>
            </a:r>
          </a:p>
          <a:p>
            <a:r>
              <a:rPr lang="en-GB" sz="2800" dirty="0" smtClean="0"/>
              <a:t>1 yard </a:t>
            </a:r>
            <a:r>
              <a:rPr lang="en-GB" sz="2800" dirty="0"/>
              <a:t>= </a:t>
            </a:r>
            <a:r>
              <a:rPr lang="en-GB" sz="2800" dirty="0" smtClean="0"/>
              <a:t>3 feet</a:t>
            </a:r>
            <a:endParaRPr lang="en-GB" sz="2800" dirty="0"/>
          </a:p>
          <a:p>
            <a:r>
              <a:rPr lang="en-GB" sz="2800" dirty="0" smtClean="0"/>
              <a:t>1 fathom = 2 yards = 6 feet (normally)</a:t>
            </a:r>
          </a:p>
          <a:p>
            <a:r>
              <a:rPr lang="en-GB" sz="2800" dirty="0" smtClean="0"/>
              <a:t>1 chain =22 yards</a:t>
            </a:r>
            <a:endParaRPr lang="en-GB" sz="28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4191000"/>
            <a:ext cx="51435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025" y="5153025"/>
            <a:ext cx="4962525" cy="1171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18500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Opencast surface mine plans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Often use a bespoke Site Datum</a:t>
            </a:r>
          </a:p>
          <a:p>
            <a:pPr lvl="1"/>
            <a:r>
              <a:rPr lang="en-GB" dirty="0" smtClean="0"/>
              <a:t>Avoids dealing with –</a:t>
            </a:r>
            <a:r>
              <a:rPr lang="en-GB" dirty="0" err="1" smtClean="0"/>
              <a:t>ve</a:t>
            </a:r>
            <a:r>
              <a:rPr lang="en-GB" dirty="0" smtClean="0"/>
              <a:t> levels when below OD</a:t>
            </a:r>
          </a:p>
          <a:p>
            <a:pPr lvl="1"/>
            <a:r>
              <a:rPr lang="en-GB" dirty="0" err="1" smtClean="0"/>
              <a:t>Eg</a:t>
            </a:r>
            <a:r>
              <a:rPr lang="en-GB" dirty="0" smtClean="0"/>
              <a:t> site datum 0 </a:t>
            </a:r>
            <a:r>
              <a:rPr lang="en-GB" dirty="0" err="1" smtClean="0"/>
              <a:t>mSD</a:t>
            </a:r>
            <a:r>
              <a:rPr lang="en-GB" dirty="0" smtClean="0"/>
              <a:t> = -100 </a:t>
            </a:r>
            <a:r>
              <a:rPr lang="en-GB" dirty="0" err="1" smtClean="0"/>
              <a:t>mAOD</a:t>
            </a:r>
            <a:endParaRPr lang="en-GB" dirty="0" smtClean="0"/>
          </a:p>
          <a:p>
            <a:pPr lvl="1"/>
            <a:r>
              <a:rPr lang="en-GB" dirty="0" smtClean="0"/>
              <a:t>Need to identify what site datum used:</a:t>
            </a:r>
          </a:p>
          <a:p>
            <a:pPr lvl="2"/>
            <a:r>
              <a:rPr lang="en-GB" dirty="0" smtClean="0"/>
              <a:t>From legend of plans</a:t>
            </a:r>
          </a:p>
          <a:p>
            <a:pPr lvl="2"/>
            <a:r>
              <a:rPr lang="en-GB" dirty="0" smtClean="0"/>
              <a:t>By comparing to OS contours on adjacent land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1663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Gradients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Mine infrastructure</a:t>
            </a:r>
          </a:p>
          <a:p>
            <a:pPr lvl="1"/>
            <a:r>
              <a:rPr lang="en-GB" dirty="0" smtClean="0"/>
              <a:t>1 in 4  e.g. for a drift mine entrance + arrow down</a:t>
            </a:r>
          </a:p>
          <a:p>
            <a:pPr lvl="1"/>
            <a:r>
              <a:rPr lang="en-GB" dirty="0" smtClean="0"/>
              <a:t>Avoid confusion with arrows for throws on faults!</a:t>
            </a:r>
          </a:p>
          <a:p>
            <a:pPr lvl="1"/>
            <a:r>
              <a:rPr lang="en-GB" dirty="0" smtClean="0"/>
              <a:t>Flat (</a:t>
            </a:r>
            <a:r>
              <a:rPr lang="en-GB" dirty="0" err="1" smtClean="0"/>
              <a:t>ie</a:t>
            </a:r>
            <a:r>
              <a:rPr lang="en-GB" dirty="0" smtClean="0"/>
              <a:t> gradient = zero) often labelled “Level”</a:t>
            </a:r>
          </a:p>
          <a:p>
            <a:r>
              <a:rPr lang="en-GB" dirty="0" smtClean="0"/>
              <a:t>Geological Dip</a:t>
            </a:r>
          </a:p>
          <a:p>
            <a:pPr lvl="1"/>
            <a:r>
              <a:rPr lang="en-GB" dirty="0" smtClean="0"/>
              <a:t>1 in 12 “full dip” annotated arrow pointing down</a:t>
            </a:r>
          </a:p>
          <a:p>
            <a:r>
              <a:rPr lang="en-GB" dirty="0" smtClean="0"/>
              <a:t>Hydraulic gradient (slope for water table)</a:t>
            </a:r>
            <a:endParaRPr lang="en-GB" dirty="0"/>
          </a:p>
          <a:p>
            <a:pPr lvl="1"/>
            <a:r>
              <a:rPr lang="en-GB" dirty="0" smtClean="0"/>
              <a:t>1 in 500</a:t>
            </a:r>
          </a:p>
          <a:p>
            <a:r>
              <a:rPr lang="en-GB" dirty="0" smtClean="0"/>
              <a:t>1 in # is very common, </a:t>
            </a:r>
          </a:p>
          <a:p>
            <a:pPr lvl="1"/>
            <a:r>
              <a:rPr lang="en-GB" dirty="0" smtClean="0"/>
              <a:t>alternatives of using #%, or degrees are rare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947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670114"/>
            <a:ext cx="3290887" cy="25441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487" y="228600"/>
            <a:ext cx="5295900" cy="3216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628750"/>
            <a:ext cx="6858000" cy="303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0957" y="3628750"/>
            <a:ext cx="1295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Example of a short “Level” section of cross measures road.</a:t>
            </a:r>
          </a:p>
          <a:p>
            <a:r>
              <a:rPr lang="en-GB" dirty="0" smtClean="0"/>
              <a:t>Level =</a:t>
            </a:r>
          </a:p>
          <a:p>
            <a:r>
              <a:rPr lang="en-GB" dirty="0" smtClean="0"/>
              <a:t>Flat / Horizontal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377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066800"/>
            <a:ext cx="2071687" cy="5059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752600"/>
            <a:ext cx="5010150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5261" y="3167888"/>
            <a:ext cx="4886325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817" y="4495800"/>
            <a:ext cx="5717858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091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Gradient - Angle conversion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1 in 10 gradient</a:t>
            </a:r>
          </a:p>
          <a:p>
            <a:r>
              <a:rPr lang="en-GB" dirty="0" smtClean="0"/>
              <a:t>Tan(</a:t>
            </a:r>
            <a:r>
              <a:rPr lang="en-GB" dirty="0" smtClean="0">
                <a:latin typeface="GreekC"/>
                <a:cs typeface="GreekC"/>
              </a:rPr>
              <a:t>a</a:t>
            </a:r>
            <a:r>
              <a:rPr lang="en-GB" dirty="0" smtClean="0"/>
              <a:t>)=</a:t>
            </a:r>
            <a:r>
              <a:rPr lang="en-GB" dirty="0" err="1" smtClean="0"/>
              <a:t>dy</a:t>
            </a:r>
            <a:r>
              <a:rPr lang="en-GB" dirty="0" smtClean="0"/>
              <a:t>/dx = 1/10</a:t>
            </a:r>
          </a:p>
          <a:p>
            <a:r>
              <a:rPr lang="en-GB" dirty="0" smtClean="0">
                <a:latin typeface="GreekC"/>
                <a:cs typeface="GreekC"/>
              </a:rPr>
              <a:t>a</a:t>
            </a:r>
            <a:r>
              <a:rPr lang="en-GB" dirty="0" smtClean="0"/>
              <a:t>= tan</a:t>
            </a:r>
            <a:r>
              <a:rPr lang="en-GB" baseline="30000" dirty="0" smtClean="0"/>
              <a:t>-1</a:t>
            </a:r>
            <a:r>
              <a:rPr lang="en-GB" dirty="0" smtClean="0"/>
              <a:t>(</a:t>
            </a:r>
            <a:r>
              <a:rPr lang="en-GB" dirty="0" err="1"/>
              <a:t>dy</a:t>
            </a:r>
            <a:r>
              <a:rPr lang="en-GB" dirty="0"/>
              <a:t>/dx) = tan</a:t>
            </a:r>
            <a:r>
              <a:rPr lang="en-GB" baseline="30000" dirty="0"/>
              <a:t>-1</a:t>
            </a:r>
            <a:r>
              <a:rPr lang="en-GB" dirty="0"/>
              <a:t>(0.1) = 5.7</a:t>
            </a:r>
            <a:r>
              <a:rPr lang="en-GB" baseline="30000" dirty="0"/>
              <a:t>o</a:t>
            </a:r>
          </a:p>
          <a:p>
            <a:pPr lvl="1"/>
            <a:r>
              <a:rPr lang="en-GB" dirty="0" smtClean="0"/>
              <a:t>Phone calculator can do this</a:t>
            </a:r>
          </a:p>
          <a:p>
            <a:pPr lvl="1"/>
            <a:r>
              <a:rPr lang="en-GB" dirty="0" smtClean="0"/>
              <a:t>Beware – Excel uses radians, so need to convert from degrees:</a:t>
            </a:r>
          </a:p>
          <a:p>
            <a:pPr lvl="1"/>
            <a:r>
              <a:rPr lang="en-GB" dirty="0" smtClean="0"/>
              <a:t>Gradient </a:t>
            </a:r>
            <a:r>
              <a:rPr lang="en-GB" dirty="0" err="1" smtClean="0"/>
              <a:t>dy</a:t>
            </a:r>
            <a:r>
              <a:rPr lang="en-GB" dirty="0" smtClean="0"/>
              <a:t>/dx = TAN(RADIANS(</a:t>
            </a:r>
            <a:r>
              <a:rPr lang="en-GB" sz="3200" dirty="0">
                <a:latin typeface="GreekC"/>
                <a:cs typeface="GreekC"/>
              </a:rPr>
              <a:t>a</a:t>
            </a:r>
            <a:r>
              <a:rPr lang="en-GB" dirty="0" smtClean="0"/>
              <a:t>))</a:t>
            </a:r>
          </a:p>
          <a:p>
            <a:pPr lvl="2"/>
            <a:r>
              <a:rPr lang="en-GB" dirty="0" smtClean="0"/>
              <a:t>If you input formula correctly, then </a:t>
            </a:r>
            <a:r>
              <a:rPr lang="en-GB" dirty="0" err="1" smtClean="0"/>
              <a:t>dy</a:t>
            </a:r>
            <a:r>
              <a:rPr lang="en-GB" dirty="0" smtClean="0"/>
              <a:t>/dx=1 for </a:t>
            </a:r>
            <a:r>
              <a:rPr lang="en-GB" dirty="0">
                <a:latin typeface="GreekC"/>
                <a:cs typeface="GreekC"/>
              </a:rPr>
              <a:t>a</a:t>
            </a:r>
            <a:r>
              <a:rPr lang="en-GB" dirty="0" smtClean="0"/>
              <a:t>=45</a:t>
            </a:r>
            <a:r>
              <a:rPr lang="en-GB" baseline="30000" dirty="0" smtClean="0"/>
              <a:t>o</a:t>
            </a:r>
          </a:p>
          <a:p>
            <a:pPr lvl="1"/>
            <a:r>
              <a:rPr lang="en-GB" dirty="0" smtClean="0"/>
              <a:t>Angle </a:t>
            </a:r>
            <a:r>
              <a:rPr lang="en-GB" dirty="0">
                <a:latin typeface="GreekC"/>
                <a:cs typeface="GreekC"/>
              </a:rPr>
              <a:t>a</a:t>
            </a:r>
            <a:r>
              <a:rPr lang="en-GB" dirty="0" smtClean="0"/>
              <a:t> </a:t>
            </a:r>
            <a:r>
              <a:rPr lang="en-GB" dirty="0"/>
              <a:t>=  </a:t>
            </a:r>
            <a:r>
              <a:rPr lang="en-GB" dirty="0" smtClean="0"/>
              <a:t>DEGREES(ATAN(</a:t>
            </a:r>
            <a:r>
              <a:rPr lang="en-GB" dirty="0" err="1"/>
              <a:t>dy</a:t>
            </a:r>
            <a:r>
              <a:rPr lang="en-GB" dirty="0"/>
              <a:t>/dx</a:t>
            </a:r>
            <a:r>
              <a:rPr lang="en-GB" dirty="0" smtClean="0"/>
              <a:t>))</a:t>
            </a:r>
            <a:endParaRPr lang="en-GB" dirty="0"/>
          </a:p>
        </p:txBody>
      </p:sp>
      <p:sp>
        <p:nvSpPr>
          <p:cNvPr id="4" name="Right Triangle 3"/>
          <p:cNvSpPr/>
          <p:nvPr/>
        </p:nvSpPr>
        <p:spPr>
          <a:xfrm>
            <a:off x="5638800" y="1347477"/>
            <a:ext cx="2895600" cy="9906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5228110" y="1658111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dy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6680720" y="2338077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dx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7696200" y="1648875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Angle </a:t>
            </a:r>
            <a:r>
              <a:rPr lang="en-GB" dirty="0" smtClean="0">
                <a:latin typeface="GreekC" panose="00000400000000000000" pitchFamily="2" charset="0"/>
                <a:cs typeface="GreekC" panose="00000400000000000000" pitchFamily="2" charset="0"/>
              </a:rPr>
              <a:t>a</a:t>
            </a:r>
            <a:endParaRPr lang="en-GB" dirty="0">
              <a:latin typeface="GreekC" panose="00000400000000000000" pitchFamily="2" charset="0"/>
              <a:cs typeface="GreekC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7061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Borehole angle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borehole needs to hit a target:</a:t>
            </a:r>
          </a:p>
          <a:p>
            <a:r>
              <a:rPr lang="en-GB" dirty="0" smtClean="0"/>
              <a:t>100 m depth (dx)</a:t>
            </a:r>
          </a:p>
          <a:p>
            <a:r>
              <a:rPr lang="en-GB" dirty="0" smtClean="0"/>
              <a:t>Horizontal tolerance 1m (</a:t>
            </a:r>
            <a:r>
              <a:rPr lang="en-GB" dirty="0" err="1" smtClean="0"/>
              <a:t>dy</a:t>
            </a:r>
            <a:r>
              <a:rPr lang="en-GB" dirty="0" smtClean="0"/>
              <a:t>)</a:t>
            </a:r>
          </a:p>
          <a:p>
            <a:pPr lvl="1"/>
            <a:r>
              <a:rPr lang="en-GB" dirty="0" err="1" smtClean="0"/>
              <a:t>Eg</a:t>
            </a:r>
            <a:r>
              <a:rPr lang="en-GB" dirty="0" smtClean="0"/>
              <a:t> if aiming for centre of 2m wide roadway</a:t>
            </a:r>
          </a:p>
          <a:p>
            <a:r>
              <a:rPr lang="en-GB" dirty="0" err="1"/>
              <a:t>d</a:t>
            </a:r>
            <a:r>
              <a:rPr lang="en-GB" dirty="0" err="1" smtClean="0"/>
              <a:t>y</a:t>
            </a:r>
            <a:r>
              <a:rPr lang="en-GB" dirty="0" smtClean="0"/>
              <a:t>/dx = 1/100 = 0.01</a:t>
            </a:r>
          </a:p>
          <a:p>
            <a:r>
              <a:rPr lang="en-GB" dirty="0" smtClean="0"/>
              <a:t>So max angle of deviation from vertical is:</a:t>
            </a:r>
          </a:p>
          <a:p>
            <a:r>
              <a:rPr lang="en-GB" dirty="0">
                <a:latin typeface="GreekC"/>
                <a:cs typeface="GreekC"/>
              </a:rPr>
              <a:t>a</a:t>
            </a:r>
            <a:r>
              <a:rPr lang="en-GB" dirty="0"/>
              <a:t>= tan</a:t>
            </a:r>
            <a:r>
              <a:rPr lang="en-GB" baseline="30000" dirty="0"/>
              <a:t>-1</a:t>
            </a:r>
            <a:r>
              <a:rPr lang="en-GB" dirty="0"/>
              <a:t>(</a:t>
            </a:r>
            <a:r>
              <a:rPr lang="en-GB" dirty="0" err="1"/>
              <a:t>dy</a:t>
            </a:r>
            <a:r>
              <a:rPr lang="en-GB" dirty="0"/>
              <a:t>/dx) = </a:t>
            </a:r>
            <a:r>
              <a:rPr lang="en-GB" dirty="0" smtClean="0"/>
              <a:t>tan</a:t>
            </a:r>
            <a:r>
              <a:rPr lang="en-GB" baseline="30000" dirty="0" smtClean="0"/>
              <a:t>-1</a:t>
            </a:r>
            <a:r>
              <a:rPr lang="en-GB" dirty="0" smtClean="0"/>
              <a:t>(0.01) = 0.57</a:t>
            </a:r>
            <a:r>
              <a:rPr lang="en-GB" baseline="30000" dirty="0" smtClean="0"/>
              <a:t>o</a:t>
            </a:r>
          </a:p>
          <a:p>
            <a:endParaRPr lang="en-GB" dirty="0"/>
          </a:p>
        </p:txBody>
      </p:sp>
      <p:sp>
        <p:nvSpPr>
          <p:cNvPr id="4" name="Right Triangle 3"/>
          <p:cNvSpPr/>
          <p:nvPr/>
        </p:nvSpPr>
        <p:spPr>
          <a:xfrm rot="16200000">
            <a:off x="6210300" y="1333500"/>
            <a:ext cx="2895600" cy="990600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/>
          <p:cNvSpPr txBox="1"/>
          <p:nvPr/>
        </p:nvSpPr>
        <p:spPr>
          <a:xfrm>
            <a:off x="7452754" y="3276600"/>
            <a:ext cx="410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dy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8153400" y="1562100"/>
            <a:ext cx="40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dx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7299667" y="800100"/>
            <a:ext cx="7168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Angle</a:t>
            </a:r>
          </a:p>
          <a:p>
            <a:r>
              <a:rPr lang="en-GB" dirty="0" smtClean="0"/>
              <a:t> </a:t>
            </a:r>
            <a:r>
              <a:rPr lang="en-GB" dirty="0" smtClean="0">
                <a:latin typeface="GreekC" panose="00000400000000000000" pitchFamily="2" charset="0"/>
                <a:cs typeface="GreekC" panose="00000400000000000000" pitchFamily="2" charset="0"/>
              </a:rPr>
              <a:t>a</a:t>
            </a:r>
            <a:endParaRPr lang="en-GB" dirty="0">
              <a:latin typeface="GreekC" panose="00000400000000000000" pitchFamily="2" charset="0"/>
              <a:cs typeface="GreekC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79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Pressure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Pressure can be measured in:</a:t>
            </a:r>
          </a:p>
          <a:p>
            <a:pPr lvl="1"/>
            <a:r>
              <a:rPr lang="en-GB" dirty="0" smtClean="0"/>
              <a:t>Water (and other fluids)</a:t>
            </a:r>
          </a:p>
          <a:p>
            <a:pPr lvl="1"/>
            <a:r>
              <a:rPr lang="en-GB" dirty="0" smtClean="0"/>
              <a:t>Gas (or more generally air)</a:t>
            </a:r>
          </a:p>
          <a:p>
            <a:pPr lvl="1"/>
            <a:r>
              <a:rPr lang="en-GB" dirty="0" smtClean="0"/>
              <a:t>Rocks (or any solid material)</a:t>
            </a:r>
          </a:p>
          <a:p>
            <a:r>
              <a:rPr lang="en-GB" dirty="0" smtClean="0"/>
              <a:t>Pressure = Force / Area</a:t>
            </a:r>
          </a:p>
          <a:p>
            <a:r>
              <a:rPr lang="en-GB" dirty="0"/>
              <a:t> </a:t>
            </a:r>
            <a:r>
              <a:rPr lang="en-GB" dirty="0" smtClean="0"/>
              <a:t>[Pascal]   = [Newton] / [m</a:t>
            </a:r>
            <a:r>
              <a:rPr lang="en-GB" baseline="30000" dirty="0" smtClean="0"/>
              <a:t>2</a:t>
            </a:r>
            <a:r>
              <a:rPr lang="en-GB" dirty="0" smtClean="0"/>
              <a:t>]</a:t>
            </a:r>
          </a:p>
          <a:p>
            <a:r>
              <a:rPr lang="en-GB" dirty="0" smtClean="0"/>
              <a:t>1 Pa  = 1 N/m</a:t>
            </a:r>
            <a:r>
              <a:rPr lang="en-GB" baseline="30000" dirty="0" smtClean="0"/>
              <a:t>2</a:t>
            </a:r>
            <a:r>
              <a:rPr lang="en-GB" dirty="0"/>
              <a:t> = 1 kg/m/s</a:t>
            </a:r>
            <a:r>
              <a:rPr lang="en-GB" baseline="30000" dirty="0"/>
              <a:t>2</a:t>
            </a:r>
            <a:endParaRPr lang="en-GB" baseline="30000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64581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Pressure - Water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err="1" smtClean="0"/>
              <a:t>Piezometric</a:t>
            </a:r>
            <a:r>
              <a:rPr lang="en-GB" dirty="0" smtClean="0"/>
              <a:t> Pressure :</a:t>
            </a:r>
          </a:p>
          <a:p>
            <a:r>
              <a:rPr lang="en-GB" dirty="0" smtClean="0"/>
              <a:t>Pressure = Force / Area = </a:t>
            </a:r>
            <a:r>
              <a:rPr lang="en-GB" dirty="0" err="1" smtClean="0"/>
              <a:t>Mass.gravity</a:t>
            </a:r>
            <a:r>
              <a:rPr lang="en-GB" dirty="0" smtClean="0"/>
              <a:t>/Area</a:t>
            </a:r>
          </a:p>
          <a:p>
            <a:pPr lvl="1"/>
            <a:r>
              <a:rPr lang="en-GB" dirty="0" smtClean="0"/>
              <a:t>Multiply top &amp; bottom by depth (h)</a:t>
            </a:r>
          </a:p>
          <a:p>
            <a:r>
              <a:rPr lang="en-GB" dirty="0"/>
              <a:t>Pressure = </a:t>
            </a:r>
            <a:r>
              <a:rPr lang="en-GB" dirty="0" err="1" smtClean="0"/>
              <a:t>Mass.gravity.depth</a:t>
            </a:r>
            <a:r>
              <a:rPr lang="en-GB" dirty="0" smtClean="0"/>
              <a:t>/Volume</a:t>
            </a:r>
          </a:p>
          <a:p>
            <a:r>
              <a:rPr lang="en-GB" dirty="0"/>
              <a:t>Pressure = </a:t>
            </a:r>
            <a:r>
              <a:rPr lang="en-GB" dirty="0" err="1" smtClean="0"/>
              <a:t>Density.gravity.depth</a:t>
            </a:r>
            <a:endParaRPr lang="en-GB" dirty="0"/>
          </a:p>
          <a:p>
            <a:r>
              <a:rPr lang="en-GB" dirty="0" smtClean="0"/>
              <a:t>             P = </a:t>
            </a:r>
            <a:r>
              <a:rPr lang="en-GB" dirty="0" err="1" smtClean="0"/>
              <a:t>Dgh</a:t>
            </a:r>
            <a:endParaRPr lang="en-GB" dirty="0" smtClean="0"/>
          </a:p>
          <a:p>
            <a:r>
              <a:rPr lang="en-GB" dirty="0" smtClean="0"/>
              <a:t> units [Pa] =  [kg/m</a:t>
            </a:r>
            <a:r>
              <a:rPr lang="en-GB" baseline="30000" dirty="0" smtClean="0"/>
              <a:t>3</a:t>
            </a:r>
            <a:r>
              <a:rPr lang="en-GB" dirty="0" smtClean="0"/>
              <a:t>].[m/s</a:t>
            </a:r>
            <a:r>
              <a:rPr lang="en-GB" baseline="30000" dirty="0" smtClean="0"/>
              <a:t>2</a:t>
            </a:r>
            <a:r>
              <a:rPr lang="en-GB" dirty="0" smtClean="0"/>
              <a:t>].[m]</a:t>
            </a:r>
            <a:endParaRPr lang="en-GB" dirty="0"/>
          </a:p>
          <a:p>
            <a:pPr lvl="1"/>
            <a:endParaRPr lang="en-GB" dirty="0" smtClean="0"/>
          </a:p>
          <a:p>
            <a:r>
              <a:rPr lang="en-GB" dirty="0" smtClean="0"/>
              <a:t>Normally pressure is expressed as head of water in meters; but  if saline water is present then calculating actual pressure may be useful</a:t>
            </a:r>
          </a:p>
        </p:txBody>
      </p:sp>
    </p:spTree>
    <p:extLst>
      <p:ext uri="{BB962C8B-B14F-4D97-AF65-F5344CB8AC3E}">
        <p14:creationId xmlns:p14="http://schemas.microsoft.com/office/powerpoint/2010/main" val="151575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Aims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229600" cy="4525963"/>
          </a:xfrm>
        </p:spPr>
        <p:txBody>
          <a:bodyPr/>
          <a:lstStyle/>
          <a:p>
            <a:r>
              <a:rPr lang="en-GB" dirty="0" smtClean="0"/>
              <a:t>This document aims to summarise important, and common units of measurement.</a:t>
            </a:r>
          </a:p>
          <a:p>
            <a:r>
              <a:rPr lang="en-GB" dirty="0" smtClean="0"/>
              <a:t>Which are used by the hydrogeologist working on mines.</a:t>
            </a:r>
          </a:p>
          <a:p>
            <a:r>
              <a:rPr lang="en-GB" dirty="0" smtClean="0"/>
              <a:t>Common conversions between units, e.g. metric and imperial are given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714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Pressure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Alternatives to Pa, </a:t>
            </a:r>
            <a:r>
              <a:rPr lang="en-GB" dirty="0" err="1" smtClean="0"/>
              <a:t>kPa</a:t>
            </a:r>
            <a:r>
              <a:rPr lang="en-GB" dirty="0" smtClean="0"/>
              <a:t>, </a:t>
            </a:r>
            <a:r>
              <a:rPr lang="en-GB" dirty="0" err="1" smtClean="0"/>
              <a:t>Mpa</a:t>
            </a:r>
            <a:r>
              <a:rPr lang="en-GB" dirty="0" smtClean="0"/>
              <a:t>, include:</a:t>
            </a:r>
          </a:p>
          <a:p>
            <a:r>
              <a:rPr lang="en-GB" dirty="0" smtClean="0"/>
              <a:t>Bar</a:t>
            </a:r>
          </a:p>
          <a:p>
            <a:pPr lvl="1"/>
            <a:r>
              <a:rPr lang="en-GB" dirty="0" smtClean="0"/>
              <a:t>1 bar = 100,000Pa  = 100kPa = 10</a:t>
            </a:r>
            <a:r>
              <a:rPr lang="en-GB" baseline="30000" dirty="0" smtClean="0"/>
              <a:t>5</a:t>
            </a:r>
            <a:r>
              <a:rPr lang="en-GB" dirty="0" smtClean="0"/>
              <a:t>Pa</a:t>
            </a:r>
          </a:p>
          <a:p>
            <a:pPr lvl="1"/>
            <a:r>
              <a:rPr lang="en-GB" dirty="0" smtClean="0"/>
              <a:t>1 </a:t>
            </a:r>
            <a:r>
              <a:rPr lang="en-GB" dirty="0" err="1" smtClean="0"/>
              <a:t>millibar</a:t>
            </a:r>
            <a:r>
              <a:rPr lang="en-GB" dirty="0" smtClean="0"/>
              <a:t>, </a:t>
            </a:r>
            <a:r>
              <a:rPr lang="en-GB" dirty="0" err="1" smtClean="0"/>
              <a:t>mb</a:t>
            </a:r>
            <a:r>
              <a:rPr lang="en-GB" dirty="0" smtClean="0"/>
              <a:t> = 100Pa</a:t>
            </a:r>
          </a:p>
          <a:p>
            <a:r>
              <a:rPr lang="en-GB" dirty="0" smtClean="0"/>
              <a:t>m H</a:t>
            </a:r>
            <a:r>
              <a:rPr lang="en-GB" baseline="-25000" dirty="0" smtClean="0"/>
              <a:t>2</a:t>
            </a:r>
            <a:r>
              <a:rPr lang="en-GB" dirty="0" smtClean="0"/>
              <a:t>0; meters head/depth of water</a:t>
            </a:r>
          </a:p>
          <a:p>
            <a:pPr lvl="1"/>
            <a:r>
              <a:rPr lang="en-GB" dirty="0" smtClean="0"/>
              <a:t>10 meters water column depth ~ 1 bar  </a:t>
            </a:r>
          </a:p>
          <a:p>
            <a:pPr lvl="2"/>
            <a:r>
              <a:rPr lang="en-GB" dirty="0" smtClean="0"/>
              <a:t>Accurately 10m H</a:t>
            </a:r>
            <a:r>
              <a:rPr lang="en-GB" baseline="-25000" dirty="0" smtClean="0"/>
              <a:t>2</a:t>
            </a:r>
            <a:r>
              <a:rPr lang="en-GB" dirty="0" smtClean="0"/>
              <a:t>0 =  0.98 bar</a:t>
            </a:r>
          </a:p>
          <a:p>
            <a:r>
              <a:rPr lang="en-GB" dirty="0" smtClean="0"/>
              <a:t>cm </a:t>
            </a:r>
            <a:r>
              <a:rPr lang="en-GB" dirty="0"/>
              <a:t>H</a:t>
            </a:r>
            <a:r>
              <a:rPr lang="en-GB" baseline="-25000" dirty="0"/>
              <a:t>2</a:t>
            </a:r>
            <a:r>
              <a:rPr lang="en-GB" dirty="0"/>
              <a:t>0 (</a:t>
            </a:r>
            <a:r>
              <a:rPr lang="en-GB" dirty="0" err="1"/>
              <a:t>eg</a:t>
            </a:r>
            <a:r>
              <a:rPr lang="en-GB" dirty="0"/>
              <a:t> some pressure sensor loggers)</a:t>
            </a:r>
          </a:p>
          <a:p>
            <a:pPr lvl="1"/>
            <a:r>
              <a:rPr lang="en-GB" dirty="0"/>
              <a:t>1 cm H</a:t>
            </a:r>
            <a:r>
              <a:rPr lang="en-GB" baseline="-25000" dirty="0"/>
              <a:t>2</a:t>
            </a:r>
            <a:r>
              <a:rPr lang="en-GB" dirty="0"/>
              <a:t>0 </a:t>
            </a:r>
            <a:r>
              <a:rPr lang="en-GB" dirty="0" smtClean="0"/>
              <a:t>= ~1mb </a:t>
            </a:r>
            <a:r>
              <a:rPr lang="en-GB" dirty="0"/>
              <a:t>=  </a:t>
            </a:r>
            <a:r>
              <a:rPr lang="en-GB" dirty="0" smtClean="0"/>
              <a:t>~100 Pa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8758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Pressure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Atmosphere (</a:t>
            </a:r>
            <a:r>
              <a:rPr lang="en-GB" dirty="0" err="1" smtClean="0"/>
              <a:t>ie</a:t>
            </a:r>
            <a:r>
              <a:rPr lang="en-GB" dirty="0" smtClean="0"/>
              <a:t> typical atmospheric pressure)</a:t>
            </a:r>
          </a:p>
          <a:p>
            <a:pPr lvl="1"/>
            <a:r>
              <a:rPr lang="en-GB" dirty="0" smtClean="0"/>
              <a:t>1 </a:t>
            </a:r>
            <a:r>
              <a:rPr lang="en-GB" dirty="0" err="1" smtClean="0"/>
              <a:t>atm</a:t>
            </a:r>
            <a:r>
              <a:rPr lang="en-GB" dirty="0" smtClean="0"/>
              <a:t> = 1.013 bar (and ~10m H</a:t>
            </a:r>
            <a:r>
              <a:rPr lang="en-GB" baseline="-25000" dirty="0" smtClean="0"/>
              <a:t>2</a:t>
            </a:r>
            <a:r>
              <a:rPr lang="en-GB" dirty="0" smtClean="0"/>
              <a:t>O)</a:t>
            </a:r>
          </a:p>
          <a:p>
            <a:r>
              <a:rPr lang="en-GB" dirty="0" smtClean="0"/>
              <a:t>PSI pound per square inch</a:t>
            </a:r>
          </a:p>
          <a:p>
            <a:pPr lvl="1"/>
            <a:r>
              <a:rPr lang="en-GB" dirty="0" smtClean="0"/>
              <a:t>14.5 psi = 1 bar</a:t>
            </a:r>
          </a:p>
          <a:p>
            <a:r>
              <a:rPr lang="en-GB" dirty="0"/>
              <a:t>m</a:t>
            </a:r>
            <a:r>
              <a:rPr lang="en-GB" dirty="0" smtClean="0"/>
              <a:t>m Hg, </a:t>
            </a:r>
            <a:r>
              <a:rPr lang="en-GB" dirty="0" err="1" smtClean="0"/>
              <a:t>millimeters</a:t>
            </a:r>
            <a:r>
              <a:rPr lang="en-GB" dirty="0" smtClean="0"/>
              <a:t> of mercury (rare nowadays)</a:t>
            </a:r>
          </a:p>
          <a:p>
            <a:pPr lvl="1"/>
            <a:r>
              <a:rPr lang="en-GB" dirty="0" smtClean="0"/>
              <a:t>1 mmHg =  133 Pa</a:t>
            </a:r>
          </a:p>
        </p:txBody>
      </p:sp>
    </p:spTree>
    <p:extLst>
      <p:ext uri="{BB962C8B-B14F-4D97-AF65-F5344CB8AC3E}">
        <p14:creationId xmlns:p14="http://schemas.microsoft.com/office/powerpoint/2010/main" val="1599039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Volume - metric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1000 Litres = 1 m</a:t>
            </a:r>
            <a:r>
              <a:rPr lang="en-GB" baseline="30000" dirty="0" smtClean="0"/>
              <a:t>3</a:t>
            </a:r>
          </a:p>
          <a:p>
            <a:r>
              <a:rPr lang="en-GB" dirty="0" smtClean="0"/>
              <a:t>1 ML, </a:t>
            </a:r>
            <a:r>
              <a:rPr lang="en-GB" dirty="0" err="1" smtClean="0"/>
              <a:t>megalitre</a:t>
            </a:r>
            <a:r>
              <a:rPr lang="en-GB" dirty="0" smtClean="0"/>
              <a:t> =  1000 m</a:t>
            </a:r>
            <a:r>
              <a:rPr lang="en-GB" baseline="30000" dirty="0" smtClean="0"/>
              <a:t>3</a:t>
            </a:r>
          </a:p>
          <a:p>
            <a:r>
              <a:rPr lang="en-GB" dirty="0"/>
              <a:t>1 Litre = 1000 cc (cubic </a:t>
            </a:r>
            <a:r>
              <a:rPr lang="en-GB" dirty="0" err="1"/>
              <a:t>centimeters</a:t>
            </a:r>
            <a:r>
              <a:rPr lang="en-GB" dirty="0"/>
              <a:t> / </a:t>
            </a:r>
            <a:r>
              <a:rPr lang="en-GB" dirty="0" smtClean="0"/>
              <a:t>cm</a:t>
            </a:r>
            <a:r>
              <a:rPr lang="en-GB" baseline="30000" dirty="0" smtClean="0"/>
              <a:t>3</a:t>
            </a:r>
            <a:r>
              <a:rPr lang="en-GB" dirty="0" smtClean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603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Volume - </a:t>
            </a:r>
            <a:r>
              <a:rPr lang="en-GB" dirty="0" smtClean="0"/>
              <a:t>imperial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Gallons</a:t>
            </a:r>
            <a:endParaRPr lang="en-GB" dirty="0"/>
          </a:p>
          <a:p>
            <a:pPr lvl="1"/>
            <a:r>
              <a:rPr lang="en-GB" dirty="0" smtClean="0"/>
              <a:t>A UK, or Imperial gallon is ~20% bigger than US gallon, so avoid using US (American) units</a:t>
            </a:r>
          </a:p>
          <a:p>
            <a:pPr lvl="2"/>
            <a:r>
              <a:rPr lang="en-GB" dirty="0" smtClean="0"/>
              <a:t>Googles converter includes both</a:t>
            </a:r>
          </a:p>
          <a:p>
            <a:pPr lvl="1"/>
            <a:r>
              <a:rPr lang="en-GB" dirty="0" smtClean="0"/>
              <a:t>1 gallon = 4.55 litres</a:t>
            </a:r>
          </a:p>
          <a:p>
            <a:pPr lvl="1"/>
            <a:r>
              <a:rPr lang="en-GB" dirty="0" smtClean="0"/>
              <a:t>1 litre = 0.22 gallons</a:t>
            </a:r>
          </a:p>
          <a:p>
            <a:pPr lvl="1"/>
            <a:r>
              <a:rPr lang="en-GB" dirty="0" smtClean="0"/>
              <a:t>1 m3  = 220 gallons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11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Flow rates - metric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Flow = Volume / Time </a:t>
            </a:r>
          </a:p>
          <a:p>
            <a:r>
              <a:rPr lang="en-GB" dirty="0" smtClean="0"/>
              <a:t>L/s Litres per Second – our usual preference</a:t>
            </a:r>
          </a:p>
          <a:p>
            <a:r>
              <a:rPr lang="en-GB" dirty="0" smtClean="0"/>
              <a:t>Alternatives</a:t>
            </a:r>
            <a:endParaRPr lang="en-GB" dirty="0"/>
          </a:p>
          <a:p>
            <a:pPr lvl="1"/>
            <a:r>
              <a:rPr lang="en-GB" dirty="0" smtClean="0"/>
              <a:t>m</a:t>
            </a:r>
            <a:r>
              <a:rPr lang="en-GB" baseline="30000" dirty="0" smtClean="0"/>
              <a:t>3</a:t>
            </a:r>
            <a:r>
              <a:rPr lang="en-GB" dirty="0" smtClean="0"/>
              <a:t>/s, or “</a:t>
            </a:r>
            <a:r>
              <a:rPr lang="en-GB" dirty="0" err="1" smtClean="0"/>
              <a:t>cumecs</a:t>
            </a:r>
            <a:r>
              <a:rPr lang="en-GB" dirty="0" smtClean="0"/>
              <a:t>”; cubic meters per second</a:t>
            </a:r>
            <a:endParaRPr lang="en-GB" dirty="0"/>
          </a:p>
          <a:p>
            <a:pPr lvl="1"/>
            <a:r>
              <a:rPr lang="en-GB" dirty="0"/>
              <a:t>m</a:t>
            </a:r>
            <a:r>
              <a:rPr lang="en-GB" baseline="30000" dirty="0"/>
              <a:t>3</a:t>
            </a:r>
            <a:r>
              <a:rPr lang="en-GB" dirty="0"/>
              <a:t>/hr</a:t>
            </a:r>
          </a:p>
          <a:p>
            <a:pPr lvl="1"/>
            <a:r>
              <a:rPr lang="en-GB" dirty="0" smtClean="0"/>
              <a:t>m</a:t>
            </a:r>
            <a:r>
              <a:rPr lang="en-GB" baseline="30000" dirty="0" smtClean="0"/>
              <a:t>3</a:t>
            </a:r>
            <a:r>
              <a:rPr lang="en-GB" dirty="0" smtClean="0"/>
              <a:t>/day</a:t>
            </a:r>
          </a:p>
          <a:p>
            <a:pPr lvl="1"/>
            <a:r>
              <a:rPr lang="en-GB" dirty="0" smtClean="0"/>
              <a:t>ML/d  </a:t>
            </a:r>
            <a:r>
              <a:rPr lang="en-GB" dirty="0" err="1" smtClean="0"/>
              <a:t>megalitres</a:t>
            </a:r>
            <a:r>
              <a:rPr lang="en-GB" dirty="0" smtClean="0"/>
              <a:t> per day</a:t>
            </a:r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499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Flow rates – metric conversions</a:t>
            </a:r>
            <a:endParaRPr lang="en-GB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1640436"/>
              </p:ext>
            </p:extLst>
          </p:nvPr>
        </p:nvGraphicFramePr>
        <p:xfrm>
          <a:off x="1371600" y="2438400"/>
          <a:ext cx="6096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Convert to L/s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Conversion factor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1 m3/s = 1000 L/s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x1000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1 m3/hr = 0.28 L/s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x1000/60/60 = /3.6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1 m3/day = 0.012 L/s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x1000/60/60/24 = /86.4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smtClean="0"/>
                        <a:t>1 ML/d     = 11.6 L/s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x1000,000/60/60/24 = x11.6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562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Flow rates - imperial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Gpm</a:t>
            </a:r>
            <a:r>
              <a:rPr lang="en-GB" dirty="0" smtClean="0"/>
              <a:t> = gallons per minute was common</a:t>
            </a:r>
          </a:p>
          <a:p>
            <a:r>
              <a:rPr lang="en-GB" dirty="0" smtClean="0"/>
              <a:t>1 </a:t>
            </a:r>
            <a:r>
              <a:rPr lang="en-GB" dirty="0" err="1" smtClean="0"/>
              <a:t>gpm</a:t>
            </a:r>
            <a:r>
              <a:rPr lang="en-GB" dirty="0" smtClean="0"/>
              <a:t> = 0.076 L/s (convert divide by 13.2)</a:t>
            </a:r>
          </a:p>
          <a:p>
            <a:r>
              <a:rPr lang="en-GB" dirty="0" smtClean="0"/>
              <a:t>1 L/s =  13.2 </a:t>
            </a:r>
            <a:r>
              <a:rPr lang="en-GB" dirty="0" err="1" smtClean="0"/>
              <a:t>gpm</a:t>
            </a:r>
            <a:endParaRPr lang="en-GB" dirty="0"/>
          </a:p>
          <a:p>
            <a:pPr lvl="1"/>
            <a:r>
              <a:rPr lang="en-GB" dirty="0"/>
              <a:t>Occasionally see </a:t>
            </a:r>
          </a:p>
          <a:p>
            <a:pPr lvl="2"/>
            <a:r>
              <a:rPr lang="en-GB" dirty="0" err="1"/>
              <a:t>gph</a:t>
            </a:r>
            <a:r>
              <a:rPr lang="en-GB" dirty="0"/>
              <a:t>, gallons per hour</a:t>
            </a:r>
          </a:p>
          <a:p>
            <a:pPr lvl="2"/>
            <a:r>
              <a:rPr lang="en-GB" dirty="0" err="1"/>
              <a:t>gpd</a:t>
            </a:r>
            <a:r>
              <a:rPr lang="en-GB" dirty="0"/>
              <a:t>, gallons per day</a:t>
            </a:r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13803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Pumping v Abstraction Rates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Take care to differentiate these similar rates</a:t>
            </a:r>
          </a:p>
          <a:p>
            <a:r>
              <a:rPr lang="en-GB" dirty="0" smtClean="0"/>
              <a:t>Pumping rate = instantaneous rate at which flow is delivered by pump </a:t>
            </a:r>
          </a:p>
          <a:p>
            <a:pPr lvl="1"/>
            <a:r>
              <a:rPr lang="en-GB" dirty="0" smtClean="0"/>
              <a:t>Usual unit = L/s</a:t>
            </a:r>
          </a:p>
          <a:p>
            <a:r>
              <a:rPr lang="en-GB" dirty="0" smtClean="0"/>
              <a:t>Abstraction rate = total abstracted (</a:t>
            </a:r>
            <a:r>
              <a:rPr lang="en-GB" dirty="0" err="1" smtClean="0"/>
              <a:t>ie</a:t>
            </a:r>
            <a:r>
              <a:rPr lang="en-GB" dirty="0" smtClean="0"/>
              <a:t> pumped) over given time interval (</a:t>
            </a:r>
            <a:r>
              <a:rPr lang="en-GB" dirty="0" err="1" smtClean="0"/>
              <a:t>eg</a:t>
            </a:r>
            <a:r>
              <a:rPr lang="en-GB" dirty="0" smtClean="0"/>
              <a:t> 1 day, 1 week </a:t>
            </a:r>
            <a:r>
              <a:rPr lang="en-GB" dirty="0" err="1" smtClean="0"/>
              <a:t>etc</a:t>
            </a:r>
            <a:r>
              <a:rPr lang="en-GB" dirty="0" smtClean="0"/>
              <a:t>)</a:t>
            </a:r>
          </a:p>
          <a:p>
            <a:pPr lvl="1"/>
            <a:r>
              <a:rPr lang="en-GB" dirty="0"/>
              <a:t>Usual unit = </a:t>
            </a:r>
            <a:r>
              <a:rPr lang="en-GB" dirty="0" smtClean="0"/>
              <a:t>L/s</a:t>
            </a:r>
          </a:p>
          <a:p>
            <a:r>
              <a:rPr lang="en-GB" dirty="0" smtClean="0"/>
              <a:t>OR  </a:t>
            </a:r>
          </a:p>
          <a:p>
            <a:r>
              <a:rPr lang="en-GB" dirty="0" smtClean="0"/>
              <a:t>Abstraction Rate  = averaged pumping rate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05469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Pumping v Abstraction Rates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 smtClean="0"/>
              <a:t>Example – Pump runs at 10 L/s for 12 hrs/day, and is OFF (0 L/s) for 12 hrs per day.</a:t>
            </a:r>
          </a:p>
          <a:p>
            <a:r>
              <a:rPr lang="en-GB" dirty="0" smtClean="0"/>
              <a:t>Pumping rate may be recorded as either 0, or 10, depending when the visit occurs in pumping cycle.</a:t>
            </a:r>
          </a:p>
          <a:p>
            <a:r>
              <a:rPr lang="en-GB" dirty="0" smtClean="0"/>
              <a:t>Abstraction rate = 10x12/24 = 5 L/s</a:t>
            </a:r>
          </a:p>
          <a:p>
            <a:endParaRPr lang="en-GB" dirty="0"/>
          </a:p>
          <a:p>
            <a:r>
              <a:rPr lang="en-GB" dirty="0" smtClean="0"/>
              <a:t>In practice, pumping rate often &gt; abstraction rate</a:t>
            </a:r>
          </a:p>
          <a:p>
            <a:r>
              <a:rPr lang="en-GB" dirty="0" smtClean="0"/>
              <a:t>Note its more accurate to calculate abstraction from volume </a:t>
            </a:r>
            <a:r>
              <a:rPr lang="en-GB" dirty="0" err="1" smtClean="0"/>
              <a:t>totalisers</a:t>
            </a:r>
            <a:r>
              <a:rPr lang="en-GB" dirty="0" smtClean="0"/>
              <a:t>, as opposed to estimating using the pumping rate and the hours run </a:t>
            </a:r>
            <a:r>
              <a:rPr lang="en-GB" dirty="0" err="1" smtClean="0"/>
              <a:t>totaliser</a:t>
            </a:r>
            <a:r>
              <a:rPr lang="en-GB" dirty="0" smtClean="0"/>
              <a:t>.</a:t>
            </a:r>
          </a:p>
          <a:p>
            <a:r>
              <a:rPr lang="en-GB" dirty="0" smtClean="0"/>
              <a:t>Take care with multiple pumps, or </a:t>
            </a:r>
            <a:r>
              <a:rPr lang="en-GB" dirty="0" err="1" smtClean="0"/>
              <a:t>totalisers</a:t>
            </a:r>
            <a:endParaRPr lang="en-GB" dirty="0" smtClean="0"/>
          </a:p>
          <a:p>
            <a:pPr lvl="1"/>
            <a:r>
              <a:rPr lang="en-GB" dirty="0" smtClean="0"/>
              <a:t>Different combinations exist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12360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Concentrations - Gas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 smtClean="0"/>
              <a:t>Can be as ratio of either :</a:t>
            </a:r>
          </a:p>
          <a:p>
            <a:r>
              <a:rPr lang="en-GB" dirty="0" smtClean="0"/>
              <a:t>Constituent Volume / total Volume </a:t>
            </a:r>
          </a:p>
          <a:p>
            <a:pPr lvl="1"/>
            <a:r>
              <a:rPr lang="en-GB" dirty="0" smtClean="0"/>
              <a:t>%v/v (most common; dimensionless)</a:t>
            </a:r>
          </a:p>
          <a:p>
            <a:r>
              <a:rPr lang="en-GB" dirty="0"/>
              <a:t>Constituent </a:t>
            </a:r>
            <a:r>
              <a:rPr lang="en-GB" dirty="0" smtClean="0"/>
              <a:t>Mass </a:t>
            </a:r>
            <a:r>
              <a:rPr lang="en-GB" dirty="0"/>
              <a:t>/ total Volume </a:t>
            </a:r>
            <a:endParaRPr lang="en-GB" dirty="0" smtClean="0"/>
          </a:p>
          <a:p>
            <a:pPr lvl="1"/>
            <a:r>
              <a:rPr lang="en-GB" dirty="0" smtClean="0"/>
              <a:t>mg/L</a:t>
            </a:r>
          </a:p>
          <a:p>
            <a:pPr lvl="1"/>
            <a:r>
              <a:rPr lang="en-GB" dirty="0" smtClean="0"/>
              <a:t>%w/v where w indicates weight, or mass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For concentrations below the % range:</a:t>
            </a:r>
          </a:p>
          <a:p>
            <a:pPr lvl="1"/>
            <a:r>
              <a:rPr lang="en-GB" dirty="0" err="1"/>
              <a:t>ppt</a:t>
            </a:r>
            <a:r>
              <a:rPr lang="en-GB" dirty="0"/>
              <a:t> part per thousand; 1ppt = </a:t>
            </a:r>
            <a:r>
              <a:rPr lang="en-GB" dirty="0" smtClean="0"/>
              <a:t>0.1%v/v</a:t>
            </a:r>
            <a:endParaRPr lang="en-GB" dirty="0"/>
          </a:p>
          <a:p>
            <a:pPr lvl="1"/>
            <a:r>
              <a:rPr lang="en-GB" dirty="0"/>
              <a:t>ppm part per million; </a:t>
            </a:r>
            <a:r>
              <a:rPr lang="en-GB" dirty="0" smtClean="0"/>
              <a:t>1ppm</a:t>
            </a:r>
            <a:endParaRPr lang="en-GB" dirty="0"/>
          </a:p>
          <a:p>
            <a:pPr lvl="1"/>
            <a:r>
              <a:rPr lang="en-GB" dirty="0" smtClean="0"/>
              <a:t>ppb part per billion; 1ppb </a:t>
            </a:r>
          </a:p>
        </p:txBody>
      </p:sp>
    </p:spTree>
    <p:extLst>
      <p:ext uri="{BB962C8B-B14F-4D97-AF65-F5344CB8AC3E}">
        <p14:creationId xmlns:p14="http://schemas.microsoft.com/office/powerpoint/2010/main" val="243363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Contents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Levels, Elevations, Depth</a:t>
            </a:r>
          </a:p>
          <a:p>
            <a:r>
              <a:rPr lang="en-GB" dirty="0" smtClean="0"/>
              <a:t>Gradients, Angles</a:t>
            </a:r>
          </a:p>
          <a:p>
            <a:r>
              <a:rPr lang="en-GB" dirty="0" smtClean="0"/>
              <a:t>Pressure</a:t>
            </a:r>
          </a:p>
          <a:p>
            <a:r>
              <a:rPr lang="en-GB" dirty="0" smtClean="0"/>
              <a:t>Volume</a:t>
            </a:r>
          </a:p>
          <a:p>
            <a:r>
              <a:rPr lang="en-GB" dirty="0" smtClean="0"/>
              <a:t>Flow</a:t>
            </a:r>
          </a:p>
          <a:p>
            <a:r>
              <a:rPr lang="en-GB" dirty="0" smtClean="0"/>
              <a:t>Concentrations of Gas</a:t>
            </a:r>
          </a:p>
          <a:p>
            <a:r>
              <a:rPr lang="en-GB" dirty="0" smtClean="0"/>
              <a:t>Chemistry</a:t>
            </a:r>
          </a:p>
          <a:p>
            <a:r>
              <a:rPr lang="en-GB" dirty="0" smtClean="0"/>
              <a:t>Energy and Power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86106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Concentrations – Methane gas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Normally recorded as</a:t>
            </a:r>
          </a:p>
          <a:p>
            <a:pPr lvl="1"/>
            <a:r>
              <a:rPr lang="en-GB" dirty="0" smtClean="0"/>
              <a:t>%v/v</a:t>
            </a:r>
          </a:p>
          <a:p>
            <a:r>
              <a:rPr lang="en-GB" dirty="0" smtClean="0"/>
              <a:t>But, some instruments report methane relative to explosive range; </a:t>
            </a:r>
            <a:r>
              <a:rPr lang="en-GB" dirty="0" err="1" smtClean="0"/>
              <a:t>eg</a:t>
            </a:r>
            <a:r>
              <a:rPr lang="en-GB" dirty="0" smtClean="0"/>
              <a:t>:</a:t>
            </a:r>
          </a:p>
          <a:p>
            <a:pPr lvl="1"/>
            <a:r>
              <a:rPr lang="en-GB" dirty="0"/>
              <a:t>% CH4 LEL (methane Lower Explosive Limit)</a:t>
            </a:r>
          </a:p>
          <a:p>
            <a:pPr lvl="1"/>
            <a:r>
              <a:rPr lang="en-GB" dirty="0"/>
              <a:t>% CH4 </a:t>
            </a:r>
            <a:r>
              <a:rPr lang="en-GB" dirty="0" smtClean="0"/>
              <a:t>UEL </a:t>
            </a:r>
            <a:r>
              <a:rPr lang="en-GB" dirty="0"/>
              <a:t>(methane </a:t>
            </a:r>
            <a:r>
              <a:rPr lang="en-GB" dirty="0" smtClean="0"/>
              <a:t>Upper </a:t>
            </a:r>
            <a:r>
              <a:rPr lang="en-GB" dirty="0"/>
              <a:t>Explosive Limit)</a:t>
            </a:r>
          </a:p>
          <a:p>
            <a:r>
              <a:rPr lang="en-GB" dirty="0"/>
              <a:t>LEL is ~5% CH4 v/v</a:t>
            </a:r>
          </a:p>
          <a:p>
            <a:r>
              <a:rPr lang="en-GB" dirty="0" smtClean="0"/>
              <a:t>UEL </a:t>
            </a:r>
            <a:r>
              <a:rPr lang="en-GB" dirty="0"/>
              <a:t>is </a:t>
            </a:r>
            <a:r>
              <a:rPr lang="en-GB" dirty="0" smtClean="0"/>
              <a:t>~15</a:t>
            </a:r>
            <a:r>
              <a:rPr lang="en-GB" dirty="0"/>
              <a:t>% CH4 </a:t>
            </a:r>
            <a:r>
              <a:rPr lang="en-GB" dirty="0" smtClean="0"/>
              <a:t>v/v</a:t>
            </a:r>
          </a:p>
          <a:p>
            <a:r>
              <a:rPr lang="en-GB" dirty="0" smtClean="0"/>
              <a:t>Best check instrument instructions to convert from LEL / UEL type readings</a:t>
            </a:r>
            <a:endParaRPr lang="en-GB" dirty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15320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Concentrations – Dissolved gas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For testing of dissolved gas take care  if the result is reported in the fluid itself, or in an equilibrated headspace above the fluid.</a:t>
            </a:r>
          </a:p>
          <a:p>
            <a:r>
              <a:rPr lang="en-GB" dirty="0" smtClean="0"/>
              <a:t>Example units:</a:t>
            </a:r>
          </a:p>
          <a:p>
            <a:pPr lvl="1"/>
            <a:r>
              <a:rPr lang="en-GB" dirty="0" smtClean="0"/>
              <a:t>mg/L</a:t>
            </a:r>
          </a:p>
          <a:p>
            <a:pPr lvl="1"/>
            <a:r>
              <a:rPr lang="en-GB" dirty="0" err="1" smtClean="0"/>
              <a:t>ccSTP</a:t>
            </a:r>
            <a:r>
              <a:rPr lang="en-GB" dirty="0" smtClean="0"/>
              <a:t>/L -cm3 @ Standard Temperature +Pressure</a:t>
            </a:r>
            <a:endParaRPr lang="en-GB" dirty="0"/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091714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Chemistry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Concentrations</a:t>
            </a:r>
          </a:p>
          <a:p>
            <a:r>
              <a:rPr lang="en-GB" dirty="0" smtClean="0"/>
              <a:t>Loading</a:t>
            </a:r>
          </a:p>
          <a:p>
            <a:r>
              <a:rPr lang="en-GB" dirty="0" smtClean="0"/>
              <a:t>Electrical Conductivity</a:t>
            </a:r>
          </a:p>
          <a:p>
            <a:r>
              <a:rPr lang="en-GB" dirty="0" smtClean="0"/>
              <a:t>Alkalinity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44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Concentrations - Water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Concentration = Mass / Volume</a:t>
            </a:r>
          </a:p>
          <a:p>
            <a:r>
              <a:rPr lang="en-GB" dirty="0" smtClean="0"/>
              <a:t>mg/L milligram </a:t>
            </a:r>
            <a:r>
              <a:rPr lang="en-GB" dirty="0"/>
              <a:t>per litre</a:t>
            </a:r>
            <a:r>
              <a:rPr lang="en-GB" dirty="0" smtClean="0"/>
              <a:t> </a:t>
            </a:r>
          </a:p>
          <a:p>
            <a:r>
              <a:rPr lang="en-GB" dirty="0" err="1" smtClean="0"/>
              <a:t>ug</a:t>
            </a:r>
            <a:r>
              <a:rPr lang="en-GB" dirty="0" smtClean="0"/>
              <a:t>/L microgram per litre: “u” is Greek “mu”</a:t>
            </a:r>
          </a:p>
          <a:p>
            <a:r>
              <a:rPr lang="en-GB" dirty="0" smtClean="0"/>
              <a:t>1000 </a:t>
            </a:r>
            <a:r>
              <a:rPr lang="en-GB" dirty="0" err="1" smtClean="0"/>
              <a:t>ug</a:t>
            </a:r>
            <a:r>
              <a:rPr lang="en-GB" dirty="0" smtClean="0"/>
              <a:t>/L = 1 mg/L</a:t>
            </a:r>
          </a:p>
          <a:p>
            <a:r>
              <a:rPr lang="en-GB" dirty="0" smtClean="0"/>
              <a:t>Sometimes expressed as</a:t>
            </a:r>
          </a:p>
          <a:p>
            <a:pPr lvl="1"/>
            <a:r>
              <a:rPr lang="en-GB" dirty="0"/>
              <a:t>p</a:t>
            </a:r>
            <a:r>
              <a:rPr lang="en-GB" dirty="0" smtClean="0"/>
              <a:t>pb part per billion; 1ppb = 1ug/L</a:t>
            </a:r>
          </a:p>
          <a:p>
            <a:pPr lvl="1"/>
            <a:r>
              <a:rPr lang="en-GB" dirty="0" smtClean="0"/>
              <a:t>ppm </a:t>
            </a:r>
            <a:r>
              <a:rPr lang="en-GB" dirty="0"/>
              <a:t>part per </a:t>
            </a:r>
            <a:r>
              <a:rPr lang="en-GB" dirty="0" smtClean="0"/>
              <a:t>million</a:t>
            </a:r>
            <a:r>
              <a:rPr lang="en-GB" dirty="0"/>
              <a:t>; </a:t>
            </a:r>
            <a:r>
              <a:rPr lang="en-GB" dirty="0" smtClean="0"/>
              <a:t>1ppm </a:t>
            </a:r>
            <a:r>
              <a:rPr lang="en-GB" dirty="0"/>
              <a:t>= </a:t>
            </a:r>
            <a:r>
              <a:rPr lang="en-GB" dirty="0" smtClean="0"/>
              <a:t>1mg/L</a:t>
            </a:r>
            <a:endParaRPr lang="en-GB" dirty="0"/>
          </a:p>
          <a:p>
            <a:pPr lvl="1"/>
            <a:r>
              <a:rPr lang="en-GB" dirty="0" err="1" smtClean="0"/>
              <a:t>ppt</a:t>
            </a:r>
            <a:r>
              <a:rPr lang="en-GB" dirty="0" smtClean="0"/>
              <a:t> </a:t>
            </a:r>
            <a:r>
              <a:rPr lang="en-GB" dirty="0"/>
              <a:t>part per </a:t>
            </a:r>
            <a:r>
              <a:rPr lang="en-GB" dirty="0" smtClean="0"/>
              <a:t>thousand; 1ppt </a:t>
            </a:r>
            <a:r>
              <a:rPr lang="en-GB" dirty="0"/>
              <a:t>= </a:t>
            </a:r>
            <a:r>
              <a:rPr lang="en-GB" dirty="0" smtClean="0"/>
              <a:t>1g/L</a:t>
            </a:r>
            <a:endParaRPr lang="en-GB" dirty="0"/>
          </a:p>
          <a:p>
            <a:pPr lvl="1"/>
            <a:r>
              <a:rPr lang="en-GB" dirty="0" smtClean="0"/>
              <a:t>Above assumes 1 litre fluid has mass 1kg =1000g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7145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Loading (of chemicals in flowing water)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Loading = Concentration x Flow = Mass / Time</a:t>
            </a:r>
          </a:p>
          <a:p>
            <a:r>
              <a:rPr lang="en-GB" dirty="0" smtClean="0"/>
              <a:t>E.g.             mg/L  x  L/s =  mg/s</a:t>
            </a:r>
          </a:p>
          <a:p>
            <a:r>
              <a:rPr lang="en-GB" dirty="0" smtClean="0"/>
              <a:t>Typical alternative units:</a:t>
            </a:r>
          </a:p>
          <a:p>
            <a:pPr lvl="1"/>
            <a:r>
              <a:rPr lang="en-GB" dirty="0" smtClean="0"/>
              <a:t>Kg/day</a:t>
            </a:r>
          </a:p>
          <a:p>
            <a:pPr lvl="1"/>
            <a:r>
              <a:rPr lang="en-GB" dirty="0" smtClean="0"/>
              <a:t>Tonne/year</a:t>
            </a:r>
          </a:p>
        </p:txBody>
      </p:sp>
    </p:spTree>
    <p:extLst>
      <p:ext uri="{BB962C8B-B14F-4D97-AF65-F5344CB8AC3E}">
        <p14:creationId xmlns:p14="http://schemas.microsoft.com/office/powerpoint/2010/main" val="47447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Electrical </a:t>
            </a:r>
            <a:r>
              <a:rPr lang="en-GB" dirty="0" smtClean="0"/>
              <a:t>Conductivity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Siemens per meter, S/m – SI unit</a:t>
            </a:r>
          </a:p>
          <a:p>
            <a:r>
              <a:rPr lang="en-GB" dirty="0" err="1" smtClean="0"/>
              <a:t>uS</a:t>
            </a:r>
            <a:r>
              <a:rPr lang="en-GB" dirty="0" smtClean="0"/>
              <a:t>/cm is far more common unit in practice</a:t>
            </a:r>
          </a:p>
          <a:p>
            <a:r>
              <a:rPr lang="en-GB" dirty="0" smtClean="0"/>
              <a:t>CARE needed for:</a:t>
            </a:r>
          </a:p>
          <a:p>
            <a:r>
              <a:rPr lang="en-GB" dirty="0" err="1" smtClean="0"/>
              <a:t>uS</a:t>
            </a:r>
            <a:r>
              <a:rPr lang="en-GB" dirty="0" smtClean="0"/>
              <a:t>/cm OR </a:t>
            </a:r>
            <a:r>
              <a:rPr lang="en-GB" dirty="0" err="1" smtClean="0"/>
              <a:t>mS</a:t>
            </a:r>
            <a:r>
              <a:rPr lang="en-GB" dirty="0" smtClean="0"/>
              <a:t>/cm ???</a:t>
            </a:r>
          </a:p>
          <a:p>
            <a:pPr lvl="1"/>
            <a:r>
              <a:rPr lang="en-GB" dirty="0" smtClean="0"/>
              <a:t>Micro units most common in aquatic freshwaters</a:t>
            </a:r>
          </a:p>
          <a:p>
            <a:pPr lvl="1"/>
            <a:r>
              <a:rPr lang="en-GB" dirty="0" err="1" smtClean="0"/>
              <a:t>Milli</a:t>
            </a:r>
            <a:r>
              <a:rPr lang="en-GB" dirty="0" smtClean="0"/>
              <a:t> units can indicate saline waters</a:t>
            </a:r>
          </a:p>
          <a:p>
            <a:r>
              <a:rPr lang="en-GB" dirty="0" smtClean="0"/>
              <a:t>Temperature normalised?</a:t>
            </a:r>
          </a:p>
          <a:p>
            <a:pPr lvl="1"/>
            <a:r>
              <a:rPr lang="en-GB" dirty="0" smtClean="0"/>
              <a:t>EC increases with fluid temperature</a:t>
            </a:r>
          </a:p>
          <a:p>
            <a:pPr lvl="1"/>
            <a:r>
              <a:rPr lang="en-GB" dirty="0" smtClean="0"/>
              <a:t>Normalise to 25</a:t>
            </a:r>
            <a:r>
              <a:rPr lang="en-GB" baseline="30000" dirty="0" smtClean="0"/>
              <a:t>o</a:t>
            </a:r>
            <a:r>
              <a:rPr lang="en-GB" dirty="0" smtClean="0"/>
              <a:t>C as common reference temperature (nominally “room temperature”)</a:t>
            </a:r>
          </a:p>
        </p:txBody>
      </p:sp>
    </p:spTree>
    <p:extLst>
      <p:ext uri="{BB962C8B-B14F-4D97-AF65-F5344CB8AC3E}">
        <p14:creationId xmlns:p14="http://schemas.microsoft.com/office/powerpoint/2010/main" val="384565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Electrical Conductivity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 smtClean="0"/>
              <a:t>Best to state the temperature; e.g.</a:t>
            </a:r>
          </a:p>
          <a:p>
            <a:pPr lvl="1"/>
            <a:r>
              <a:rPr lang="en-GB" dirty="0" smtClean="0"/>
              <a:t>450 </a:t>
            </a:r>
            <a:r>
              <a:rPr lang="en-GB" dirty="0" err="1" smtClean="0"/>
              <a:t>uS</a:t>
            </a:r>
            <a:r>
              <a:rPr lang="en-GB" dirty="0" smtClean="0"/>
              <a:t>/cm @25</a:t>
            </a:r>
            <a:r>
              <a:rPr lang="en-GB" baseline="30000" dirty="0" smtClean="0"/>
              <a:t>o</a:t>
            </a:r>
            <a:r>
              <a:rPr lang="en-GB" dirty="0" smtClean="0"/>
              <a:t>C</a:t>
            </a:r>
          </a:p>
          <a:p>
            <a:r>
              <a:rPr lang="en-GB" dirty="0" smtClean="0"/>
              <a:t>Historically 20</a:t>
            </a:r>
            <a:r>
              <a:rPr lang="en-GB" baseline="30000" dirty="0" smtClean="0"/>
              <a:t>o</a:t>
            </a:r>
            <a:r>
              <a:rPr lang="en-GB" dirty="0" smtClean="0"/>
              <a:t>C may have been used!</a:t>
            </a:r>
          </a:p>
          <a:p>
            <a:r>
              <a:rPr lang="en-GB" dirty="0" smtClean="0"/>
              <a:t>EC can also be called Specific Conductance, SC,</a:t>
            </a:r>
          </a:p>
          <a:p>
            <a:r>
              <a:rPr lang="en-GB" dirty="0" smtClean="0"/>
              <a:t>For geophysical logging of boreholes often both actual EC, and normalised EC recorded – be clear which!</a:t>
            </a:r>
          </a:p>
          <a:p>
            <a:r>
              <a:rPr lang="en-GB" dirty="0" smtClean="0"/>
              <a:t>Rule of thumb, each 1</a:t>
            </a:r>
            <a:r>
              <a:rPr lang="en-GB" baseline="30000" dirty="0" smtClean="0"/>
              <a:t>o</a:t>
            </a:r>
            <a:r>
              <a:rPr lang="en-GB" dirty="0" smtClean="0"/>
              <a:t>C increase gives 2% increase in EC value. So</a:t>
            </a:r>
          </a:p>
          <a:p>
            <a:pPr lvl="1"/>
            <a:r>
              <a:rPr lang="en-GB" dirty="0" smtClean="0"/>
              <a:t>Actual water temperature of 15</a:t>
            </a:r>
            <a:r>
              <a:rPr lang="en-GB" baseline="30000" dirty="0" smtClean="0"/>
              <a:t>o</a:t>
            </a:r>
            <a:r>
              <a:rPr lang="en-GB" dirty="0" smtClean="0"/>
              <a:t>C</a:t>
            </a:r>
          </a:p>
          <a:p>
            <a:pPr lvl="1"/>
            <a:r>
              <a:rPr lang="en-GB" dirty="0" smtClean="0"/>
              <a:t>EC =1000 </a:t>
            </a:r>
            <a:r>
              <a:rPr lang="en-GB" dirty="0" err="1" smtClean="0"/>
              <a:t>uS</a:t>
            </a:r>
            <a:r>
              <a:rPr lang="en-GB" dirty="0" smtClean="0"/>
              <a:t>/cm; </a:t>
            </a:r>
          </a:p>
          <a:p>
            <a:pPr lvl="1"/>
            <a:r>
              <a:rPr lang="en-GB" dirty="0" smtClean="0"/>
              <a:t>so add (25-15)x2%=</a:t>
            </a:r>
            <a:r>
              <a:rPr lang="en-GB" dirty="0"/>
              <a:t> 20% </a:t>
            </a:r>
            <a:r>
              <a:rPr lang="en-GB" dirty="0" smtClean="0"/>
              <a:t> to give</a:t>
            </a:r>
          </a:p>
          <a:p>
            <a:pPr lvl="1"/>
            <a:r>
              <a:rPr lang="en-GB" dirty="0" smtClean="0"/>
              <a:t>EC = 1200 us/cm</a:t>
            </a:r>
            <a:r>
              <a:rPr lang="en-GB" dirty="0"/>
              <a:t>@25</a:t>
            </a:r>
            <a:r>
              <a:rPr lang="en-GB" baseline="30000" dirty="0"/>
              <a:t>o</a:t>
            </a:r>
            <a:r>
              <a:rPr lang="en-GB" dirty="0"/>
              <a:t>C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6466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EC and TDS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Most meters measuring EC will also convert this to Total Dissolved Solids, TDS.</a:t>
            </a:r>
          </a:p>
          <a:p>
            <a:r>
              <a:rPr lang="en-GB" dirty="0" smtClean="0"/>
              <a:t>Straightforward for fresh waters, as it’s a linear relationship,</a:t>
            </a:r>
          </a:p>
          <a:p>
            <a:pPr lvl="1"/>
            <a:r>
              <a:rPr lang="en-GB" dirty="0" err="1" smtClean="0"/>
              <a:t>Eg</a:t>
            </a:r>
            <a:r>
              <a:rPr lang="en-GB" dirty="0" smtClean="0"/>
              <a:t> 1000uS/cm  =  640 ppm TDS</a:t>
            </a:r>
          </a:p>
          <a:p>
            <a:r>
              <a:rPr lang="en-GB" dirty="0" smtClean="0"/>
              <a:t>But becomes non linear as salinity increases.</a:t>
            </a:r>
          </a:p>
          <a:p>
            <a:r>
              <a:rPr lang="en-GB" dirty="0" smtClean="0"/>
              <a:t>Typically EC with units of </a:t>
            </a:r>
          </a:p>
          <a:p>
            <a:pPr lvl="1"/>
            <a:r>
              <a:rPr lang="en-GB" dirty="0" err="1"/>
              <a:t>uS</a:t>
            </a:r>
            <a:r>
              <a:rPr lang="en-GB" dirty="0"/>
              <a:t>/cm EC converts to ppm </a:t>
            </a:r>
            <a:r>
              <a:rPr lang="en-GB" dirty="0" smtClean="0"/>
              <a:t>TDS </a:t>
            </a:r>
          </a:p>
          <a:p>
            <a:pPr lvl="1"/>
            <a:r>
              <a:rPr lang="en-GB" dirty="0" err="1" smtClean="0"/>
              <a:t>mS</a:t>
            </a:r>
            <a:r>
              <a:rPr lang="en-GB" dirty="0" smtClean="0"/>
              <a:t>/cm </a:t>
            </a:r>
            <a:r>
              <a:rPr lang="en-GB" dirty="0"/>
              <a:t>EC converts to </a:t>
            </a:r>
            <a:r>
              <a:rPr lang="en-GB" dirty="0" err="1" smtClean="0"/>
              <a:t>ppt</a:t>
            </a:r>
            <a:r>
              <a:rPr lang="en-GB" dirty="0" smtClean="0"/>
              <a:t> </a:t>
            </a:r>
            <a:r>
              <a:rPr lang="en-GB" dirty="0"/>
              <a:t>TDS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26483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Alkalinity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m</a:t>
            </a:r>
            <a:r>
              <a:rPr lang="en-GB" dirty="0" smtClean="0"/>
              <a:t>g/l as CaCO</a:t>
            </a:r>
            <a:r>
              <a:rPr lang="en-GB" baseline="-25000" dirty="0" smtClean="0"/>
              <a:t>3</a:t>
            </a:r>
            <a:r>
              <a:rPr lang="en-GB" dirty="0" smtClean="0"/>
              <a:t> – most common units</a:t>
            </a:r>
          </a:p>
          <a:p>
            <a:pPr lvl="1"/>
            <a:r>
              <a:rPr lang="en-GB" dirty="0" smtClean="0"/>
              <a:t>The as ??? Is important as it tells you what </a:t>
            </a:r>
            <a:r>
              <a:rPr lang="en-GB" dirty="0" err="1" smtClean="0"/>
              <a:t>Alk</a:t>
            </a:r>
            <a:r>
              <a:rPr lang="en-GB" dirty="0" smtClean="0"/>
              <a:t> is when expressed in the equivalent mass of the specified substance</a:t>
            </a:r>
          </a:p>
          <a:p>
            <a:r>
              <a:rPr lang="en-GB" dirty="0" smtClean="0"/>
              <a:t>Alkalinity is a concept; not a molecule</a:t>
            </a:r>
          </a:p>
          <a:p>
            <a:pPr lvl="1"/>
            <a:r>
              <a:rPr lang="en-GB" dirty="0" err="1" smtClean="0"/>
              <a:t>Alk</a:t>
            </a:r>
            <a:r>
              <a:rPr lang="en-GB" dirty="0" smtClean="0"/>
              <a:t> = 2CO3</a:t>
            </a:r>
            <a:r>
              <a:rPr lang="en-GB" baseline="30000" dirty="0" smtClean="0"/>
              <a:t>2-</a:t>
            </a:r>
            <a:r>
              <a:rPr lang="en-GB" dirty="0" smtClean="0"/>
              <a:t> + HCO3</a:t>
            </a:r>
            <a:r>
              <a:rPr lang="en-GB" baseline="30000" dirty="0" smtClean="0"/>
              <a:t>-</a:t>
            </a:r>
            <a:r>
              <a:rPr lang="en-GB" dirty="0" smtClean="0"/>
              <a:t> + OH</a:t>
            </a:r>
            <a:r>
              <a:rPr lang="en-GB" baseline="30000" dirty="0" smtClean="0"/>
              <a:t>-</a:t>
            </a:r>
            <a:r>
              <a:rPr lang="en-GB" dirty="0" smtClean="0"/>
              <a:t> - H</a:t>
            </a:r>
            <a:r>
              <a:rPr lang="en-GB" baseline="30000" dirty="0" smtClean="0"/>
              <a:t>+</a:t>
            </a:r>
            <a:r>
              <a:rPr lang="en-GB" dirty="0" smtClean="0"/>
              <a:t> [each as </a:t>
            </a:r>
            <a:r>
              <a:rPr lang="en-GB" dirty="0" err="1" smtClean="0"/>
              <a:t>mol</a:t>
            </a:r>
            <a:r>
              <a:rPr lang="en-GB" dirty="0" smtClean="0"/>
              <a:t>/l)</a:t>
            </a:r>
            <a:endParaRPr lang="en-GB" dirty="0"/>
          </a:p>
          <a:p>
            <a:pPr lvl="2"/>
            <a:r>
              <a:rPr lang="en-GB" dirty="0" err="1" smtClean="0"/>
              <a:t>Alk</a:t>
            </a:r>
            <a:r>
              <a:rPr lang="en-GB" dirty="0" smtClean="0"/>
              <a:t>  = carbonate + bicarbonate + hydroxide – protons</a:t>
            </a:r>
          </a:p>
          <a:p>
            <a:pPr lvl="2"/>
            <a:r>
              <a:rPr lang="en-GB" dirty="0" smtClean="0"/>
              <a:t>Carbonate ion concentration is doubled due to charge of 2</a:t>
            </a:r>
          </a:p>
          <a:p>
            <a:pPr lvl="1"/>
            <a:r>
              <a:rPr lang="en-GB" dirty="0" smtClean="0"/>
              <a:t>“Net-Alkalinity” is a different concept, normally relating the alkalinity to the acidity potentially generated from metals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200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Alkalinity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Can express </a:t>
            </a:r>
            <a:r>
              <a:rPr lang="en-GB" dirty="0" err="1" smtClean="0"/>
              <a:t>Alk</a:t>
            </a:r>
            <a:r>
              <a:rPr lang="en-GB" dirty="0" smtClean="0"/>
              <a:t> in charge equivalents (</a:t>
            </a:r>
            <a:r>
              <a:rPr lang="en-GB" dirty="0" err="1" smtClean="0"/>
              <a:t>eq</a:t>
            </a:r>
            <a:r>
              <a:rPr lang="en-GB" dirty="0" smtClean="0"/>
              <a:t>)</a:t>
            </a:r>
          </a:p>
          <a:p>
            <a:r>
              <a:rPr lang="en-GB" dirty="0" smtClean="0"/>
              <a:t>1meq/l = </a:t>
            </a:r>
            <a:r>
              <a:rPr lang="en-GB" dirty="0"/>
              <a:t>50 mg/l as CaCO</a:t>
            </a:r>
            <a:r>
              <a:rPr lang="en-GB" baseline="-25000" dirty="0"/>
              <a:t>3</a:t>
            </a:r>
            <a:r>
              <a:rPr lang="en-GB" dirty="0"/>
              <a:t> 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Occasionally may see </a:t>
            </a:r>
            <a:r>
              <a:rPr lang="en-GB" dirty="0" err="1" smtClean="0"/>
              <a:t>eg</a:t>
            </a:r>
            <a:r>
              <a:rPr lang="en-GB" dirty="0" smtClean="0"/>
              <a:t> “carbonate alkalinity”</a:t>
            </a:r>
          </a:p>
          <a:p>
            <a:r>
              <a:rPr lang="en-GB" dirty="0" smtClean="0"/>
              <a:t>60 </a:t>
            </a:r>
            <a:r>
              <a:rPr lang="en-GB" dirty="0"/>
              <a:t>mg/l as </a:t>
            </a:r>
            <a:r>
              <a:rPr lang="en-GB" dirty="0" smtClean="0"/>
              <a:t>CO</a:t>
            </a:r>
            <a:r>
              <a:rPr lang="en-GB" baseline="-25000" dirty="0" smtClean="0"/>
              <a:t>3 </a:t>
            </a:r>
            <a:r>
              <a:rPr lang="en-GB" dirty="0" smtClean="0"/>
              <a:t>= 100 </a:t>
            </a:r>
            <a:r>
              <a:rPr lang="en-GB" dirty="0"/>
              <a:t>mg/l as CaCO</a:t>
            </a:r>
            <a:r>
              <a:rPr lang="en-GB" baseline="-25000" dirty="0"/>
              <a:t>3</a:t>
            </a:r>
            <a:endParaRPr lang="en-GB" dirty="0"/>
          </a:p>
          <a:p>
            <a:pPr lvl="1"/>
            <a:r>
              <a:rPr lang="en-GB" dirty="0" smtClean="0"/>
              <a:t>By calculating molecular masses: </a:t>
            </a:r>
          </a:p>
          <a:p>
            <a:pPr lvl="1"/>
            <a:r>
              <a:rPr lang="en-GB" dirty="0" smtClean="0"/>
              <a:t>CaCO</a:t>
            </a:r>
            <a:r>
              <a:rPr lang="en-GB" baseline="-25000" dirty="0" smtClean="0"/>
              <a:t>3 </a:t>
            </a:r>
            <a:r>
              <a:rPr lang="en-GB" dirty="0" smtClean="0"/>
              <a:t>= 40 +12 + 3x16 = 40 + 60 = 100</a:t>
            </a:r>
          </a:p>
        </p:txBody>
      </p:sp>
    </p:spTree>
    <p:extLst>
      <p:ext uri="{BB962C8B-B14F-4D97-AF65-F5344CB8AC3E}">
        <p14:creationId xmlns:p14="http://schemas.microsoft.com/office/powerpoint/2010/main" val="334454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Levels and Elevations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mAOD</a:t>
            </a:r>
            <a:r>
              <a:rPr lang="en-GB" dirty="0" smtClean="0"/>
              <a:t> – meters Above Ordnance Datum</a:t>
            </a:r>
          </a:p>
          <a:p>
            <a:pPr lvl="1"/>
            <a:r>
              <a:rPr lang="en-GB" dirty="0" smtClean="0"/>
              <a:t>Height above sea level  </a:t>
            </a:r>
          </a:p>
          <a:p>
            <a:pPr lvl="2"/>
            <a:r>
              <a:rPr lang="en-GB" dirty="0" smtClean="0"/>
              <a:t>Alternative  </a:t>
            </a:r>
          </a:p>
          <a:p>
            <a:pPr lvl="2"/>
            <a:r>
              <a:rPr lang="en-GB" dirty="0" err="1" smtClean="0"/>
              <a:t>mOD</a:t>
            </a:r>
            <a:endParaRPr lang="en-GB" dirty="0" smtClean="0"/>
          </a:p>
          <a:p>
            <a:pPr lvl="2"/>
            <a:r>
              <a:rPr lang="en-GB" dirty="0" err="1" smtClean="0"/>
              <a:t>mASL</a:t>
            </a:r>
            <a:r>
              <a:rPr lang="en-GB" dirty="0" smtClean="0"/>
              <a:t> (Above Sea Level )</a:t>
            </a:r>
          </a:p>
          <a:p>
            <a:r>
              <a:rPr lang="en-GB" dirty="0" smtClean="0"/>
              <a:t>Negative values, below OD, e.g.:</a:t>
            </a:r>
          </a:p>
          <a:p>
            <a:pPr lvl="2"/>
            <a:r>
              <a:rPr lang="en-GB" dirty="0" smtClean="0"/>
              <a:t>-30 m AOD, or</a:t>
            </a:r>
          </a:p>
          <a:p>
            <a:pPr lvl="2"/>
            <a:r>
              <a:rPr lang="en-GB" dirty="0" smtClean="0"/>
              <a:t>30 m BOD (Below OD)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9015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Alkalinity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Measurement in practice (field / lab):</a:t>
            </a:r>
          </a:p>
          <a:p>
            <a:r>
              <a:rPr lang="en-GB" dirty="0" smtClean="0"/>
              <a:t>Alkalinity – titrate sample with acid to endpoint, normally at pH=4.5</a:t>
            </a:r>
          </a:p>
          <a:p>
            <a:r>
              <a:rPr lang="en-GB" dirty="0" smtClean="0"/>
              <a:t>Acidity– </a:t>
            </a:r>
            <a:r>
              <a:rPr lang="en-GB" dirty="0"/>
              <a:t>titrate sample with </a:t>
            </a:r>
            <a:r>
              <a:rPr lang="en-GB" dirty="0" smtClean="0"/>
              <a:t>alkali to </a:t>
            </a:r>
            <a:r>
              <a:rPr lang="en-GB" dirty="0"/>
              <a:t>endpoint, normally at </a:t>
            </a:r>
            <a:r>
              <a:rPr lang="en-GB" dirty="0" smtClean="0"/>
              <a:t>pH=8.3 (variants: cold, hot, peroxide)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332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Temperature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Degrees </a:t>
            </a:r>
            <a:r>
              <a:rPr lang="en-GB" dirty="0" err="1" smtClean="0"/>
              <a:t>Celcius</a:t>
            </a:r>
            <a:r>
              <a:rPr lang="en-GB" dirty="0" smtClean="0"/>
              <a:t> </a:t>
            </a:r>
            <a:r>
              <a:rPr lang="en-GB" dirty="0"/>
              <a:t>°C </a:t>
            </a:r>
            <a:endParaRPr lang="en-GB" dirty="0" smtClean="0"/>
          </a:p>
          <a:p>
            <a:pPr lvl="1"/>
            <a:r>
              <a:rPr lang="en-GB" dirty="0" smtClean="0"/>
              <a:t>The SI unit</a:t>
            </a:r>
          </a:p>
          <a:p>
            <a:pPr lvl="1"/>
            <a:r>
              <a:rPr lang="en-GB" dirty="0" smtClean="0"/>
              <a:t>Centigrade is old fashioned name for same scale</a:t>
            </a:r>
          </a:p>
          <a:p>
            <a:pPr lvl="1"/>
            <a:r>
              <a:rPr lang="en-GB" dirty="0" smtClean="0"/>
              <a:t>Water freezes at 0</a:t>
            </a:r>
            <a:r>
              <a:rPr lang="en-GB" dirty="0"/>
              <a:t> °C </a:t>
            </a:r>
            <a:r>
              <a:rPr lang="en-GB" dirty="0" smtClean="0"/>
              <a:t>and boils at 100</a:t>
            </a:r>
            <a:r>
              <a:rPr lang="en-GB" dirty="0"/>
              <a:t> °C </a:t>
            </a:r>
            <a:endParaRPr lang="en-GB" dirty="0" smtClean="0"/>
          </a:p>
          <a:p>
            <a:r>
              <a:rPr lang="en-GB" dirty="0" smtClean="0"/>
              <a:t>Kelvin</a:t>
            </a:r>
          </a:p>
          <a:p>
            <a:pPr lvl="1"/>
            <a:r>
              <a:rPr lang="en-GB" dirty="0" smtClean="0"/>
              <a:t>Same size as Celsius ; 1 K = 1 </a:t>
            </a:r>
            <a:r>
              <a:rPr lang="en-GB" dirty="0"/>
              <a:t>°C </a:t>
            </a:r>
            <a:endParaRPr lang="en-GB" dirty="0" smtClean="0"/>
          </a:p>
          <a:p>
            <a:pPr lvl="1"/>
            <a:r>
              <a:rPr lang="en-GB" dirty="0" smtClean="0"/>
              <a:t>Scale starts at absolute zero; 0K = -273.15</a:t>
            </a:r>
            <a:r>
              <a:rPr lang="en-GB" dirty="0"/>
              <a:t> °C </a:t>
            </a:r>
            <a:endParaRPr lang="en-GB" dirty="0" smtClean="0"/>
          </a:p>
          <a:p>
            <a:r>
              <a:rPr lang="en-GB" dirty="0" smtClean="0"/>
              <a:t>Degrees Fahrenheit </a:t>
            </a:r>
            <a:r>
              <a:rPr lang="en-GB" dirty="0"/>
              <a:t>°F </a:t>
            </a:r>
            <a:endParaRPr lang="en-GB" dirty="0" smtClean="0"/>
          </a:p>
          <a:p>
            <a:pPr lvl="1"/>
            <a:r>
              <a:rPr lang="en-GB" dirty="0" smtClean="0"/>
              <a:t>Used in America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68272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Energy and Power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Mechanical (lifting water)</a:t>
            </a:r>
          </a:p>
          <a:p>
            <a:r>
              <a:rPr lang="en-GB" dirty="0" smtClean="0"/>
              <a:t>Electrical (running pumps)</a:t>
            </a:r>
          </a:p>
          <a:p>
            <a:r>
              <a:rPr lang="en-GB" dirty="0" smtClean="0"/>
              <a:t>Heat (geothermal energy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365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Energy </a:t>
            </a:r>
            <a:r>
              <a:rPr lang="en-GB" dirty="0"/>
              <a:t>and </a:t>
            </a:r>
            <a:r>
              <a:rPr lang="en-GB" dirty="0" smtClean="0"/>
              <a:t>Power - General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Energy (Work done) = Force x Distance</a:t>
            </a:r>
          </a:p>
          <a:p>
            <a:r>
              <a:rPr lang="en-GB" dirty="0" smtClean="0"/>
              <a:t>Energy SI unit = Joule</a:t>
            </a:r>
          </a:p>
          <a:p>
            <a:pPr lvl="1"/>
            <a:r>
              <a:rPr lang="en-GB" dirty="0" smtClean="0"/>
              <a:t>kJ, or MJ common</a:t>
            </a:r>
          </a:p>
          <a:p>
            <a:r>
              <a:rPr lang="en-GB" dirty="0" smtClean="0"/>
              <a:t>Power = Energy/ Time (rate of use of energy)</a:t>
            </a:r>
          </a:p>
          <a:p>
            <a:pPr lvl="1"/>
            <a:r>
              <a:rPr lang="en-GB" dirty="0" smtClean="0"/>
              <a:t>Power SI Unit = Watt</a:t>
            </a:r>
          </a:p>
          <a:p>
            <a:pPr lvl="1"/>
            <a:r>
              <a:rPr lang="en-GB" dirty="0" smtClean="0"/>
              <a:t>1 Watt =  1 Joule/second</a:t>
            </a:r>
          </a:p>
          <a:p>
            <a:pPr lvl="2"/>
            <a:r>
              <a:rPr lang="en-GB" dirty="0" smtClean="0"/>
              <a:t>1kW = 1 kJ/s = 1000 J/s </a:t>
            </a:r>
          </a:p>
          <a:p>
            <a:r>
              <a:rPr lang="en-GB" dirty="0" smtClean="0"/>
              <a:t>Energy = Power x Time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4426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Energy </a:t>
            </a:r>
            <a:r>
              <a:rPr lang="en-GB" dirty="0"/>
              <a:t>and </a:t>
            </a:r>
            <a:r>
              <a:rPr lang="en-GB" dirty="0" smtClean="0"/>
              <a:t>Power - Mechanical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To move water up (or down)</a:t>
            </a:r>
          </a:p>
          <a:p>
            <a:r>
              <a:rPr lang="en-GB" dirty="0" smtClean="0"/>
              <a:t>Energy = Force x Distance</a:t>
            </a:r>
          </a:p>
          <a:p>
            <a:r>
              <a:rPr lang="en-GB" dirty="0"/>
              <a:t> </a:t>
            </a:r>
            <a:r>
              <a:rPr lang="en-GB" dirty="0" smtClean="0"/>
              <a:t>Energy = mass x gravity x height (i.e. </a:t>
            </a:r>
            <a:r>
              <a:rPr lang="en-GB" dirty="0" err="1" smtClean="0"/>
              <a:t>mgh</a:t>
            </a:r>
            <a:r>
              <a:rPr lang="en-GB" dirty="0" smtClean="0"/>
              <a:t>)</a:t>
            </a:r>
          </a:p>
          <a:p>
            <a:r>
              <a:rPr lang="en-GB" dirty="0"/>
              <a:t> </a:t>
            </a:r>
            <a:r>
              <a:rPr lang="en-GB" dirty="0" smtClean="0"/>
              <a:t>   [J]      =    [kg]   x   [m/s</a:t>
            </a:r>
            <a:r>
              <a:rPr lang="en-GB" baseline="30000" dirty="0" smtClean="0"/>
              <a:t>2</a:t>
            </a:r>
            <a:r>
              <a:rPr lang="en-GB" dirty="0" smtClean="0"/>
              <a:t>] x [m]</a:t>
            </a:r>
          </a:p>
          <a:p>
            <a:r>
              <a:rPr lang="en-GB" dirty="0" smtClean="0"/>
              <a:t>Often called Potential Energy, PE</a:t>
            </a:r>
          </a:p>
          <a:p>
            <a:pPr lvl="1"/>
            <a:r>
              <a:rPr lang="en-GB" dirty="0" smtClean="0"/>
              <a:t>Hydropower turbines convert PE into electric energy (the opposite of pumps)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3756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Energy </a:t>
            </a:r>
            <a:r>
              <a:rPr lang="en-GB" dirty="0"/>
              <a:t>and </a:t>
            </a:r>
            <a:r>
              <a:rPr lang="en-GB" dirty="0" smtClean="0"/>
              <a:t>Power - Mechanical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Power needed to lift a steady flow Q of water</a:t>
            </a:r>
          </a:p>
          <a:p>
            <a:r>
              <a:rPr lang="en-GB" dirty="0"/>
              <a:t>Power = Energy/ </a:t>
            </a:r>
            <a:r>
              <a:rPr lang="en-GB" dirty="0" smtClean="0"/>
              <a:t>Time</a:t>
            </a:r>
          </a:p>
          <a:p>
            <a:r>
              <a:rPr lang="en-GB" dirty="0" smtClean="0"/>
              <a:t>Power = </a:t>
            </a:r>
            <a:r>
              <a:rPr lang="en-GB" dirty="0" err="1" smtClean="0"/>
              <a:t>mgh</a:t>
            </a:r>
            <a:r>
              <a:rPr lang="en-GB" dirty="0" smtClean="0"/>
              <a:t>/t  =  (m/t).</a:t>
            </a:r>
            <a:r>
              <a:rPr lang="en-GB" dirty="0" err="1" smtClean="0"/>
              <a:t>gh</a:t>
            </a:r>
            <a:endParaRPr lang="en-GB" dirty="0" smtClean="0"/>
          </a:p>
          <a:p>
            <a:r>
              <a:rPr lang="en-GB" dirty="0" smtClean="0"/>
              <a:t>Since  flow Q = V/t and density D = m/V</a:t>
            </a:r>
          </a:p>
          <a:p>
            <a:pPr lvl="1"/>
            <a:r>
              <a:rPr lang="en-GB" dirty="0" smtClean="0"/>
              <a:t>DQ = m/t</a:t>
            </a:r>
          </a:p>
          <a:p>
            <a:r>
              <a:rPr lang="en-GB" dirty="0"/>
              <a:t>Power = </a:t>
            </a:r>
            <a:r>
              <a:rPr lang="en-GB" dirty="0" smtClean="0"/>
              <a:t>D.Q.gh</a:t>
            </a:r>
            <a:endParaRPr lang="en-GB" dirty="0"/>
          </a:p>
          <a:p>
            <a:r>
              <a:rPr lang="en-GB" dirty="0" smtClean="0"/>
              <a:t>  [W]    = [kg/m</a:t>
            </a:r>
            <a:r>
              <a:rPr lang="en-GB" baseline="30000" dirty="0" smtClean="0"/>
              <a:t>3</a:t>
            </a:r>
            <a:r>
              <a:rPr lang="en-GB" dirty="0" smtClean="0"/>
              <a:t>].[m</a:t>
            </a:r>
            <a:r>
              <a:rPr lang="en-GB" baseline="30000" dirty="0" smtClean="0"/>
              <a:t>3</a:t>
            </a:r>
            <a:r>
              <a:rPr lang="en-GB" dirty="0" smtClean="0"/>
              <a:t>/s].[m/s</a:t>
            </a:r>
            <a:r>
              <a:rPr lang="en-GB" baseline="30000" dirty="0"/>
              <a:t>2</a:t>
            </a:r>
            <a:r>
              <a:rPr lang="en-GB" dirty="0" smtClean="0"/>
              <a:t>].[m]	</a:t>
            </a:r>
          </a:p>
          <a:p>
            <a:r>
              <a:rPr lang="en-GB" dirty="0" smtClean="0"/>
              <a:t>Or [W] = </a:t>
            </a:r>
            <a:r>
              <a:rPr lang="en-GB" dirty="0"/>
              <a:t>[</a:t>
            </a:r>
            <a:r>
              <a:rPr lang="en-GB" dirty="0" smtClean="0"/>
              <a:t>kg/L].[</a:t>
            </a:r>
            <a:r>
              <a:rPr lang="en-GB" dirty="0"/>
              <a:t>L</a:t>
            </a:r>
            <a:r>
              <a:rPr lang="en-GB" dirty="0" smtClean="0"/>
              <a:t>/s</a:t>
            </a:r>
            <a:r>
              <a:rPr lang="en-GB" dirty="0"/>
              <a:t>].[</a:t>
            </a:r>
            <a:r>
              <a:rPr lang="en-GB" dirty="0" smtClean="0"/>
              <a:t>m/s</a:t>
            </a:r>
            <a:r>
              <a:rPr lang="en-GB" baseline="30000" dirty="0"/>
              <a:t>2</a:t>
            </a:r>
            <a:r>
              <a:rPr lang="en-GB" dirty="0" smtClean="0"/>
              <a:t>].[</a:t>
            </a:r>
            <a:r>
              <a:rPr lang="en-GB" dirty="0"/>
              <a:t>m</a:t>
            </a:r>
            <a:r>
              <a:rPr lang="en-GB" dirty="0" smtClean="0"/>
              <a:t>]</a:t>
            </a:r>
          </a:p>
          <a:p>
            <a:pPr lvl="1"/>
            <a:r>
              <a:rPr lang="en-GB" dirty="0" smtClean="0"/>
              <a:t>So for fresh water density 1kg/L, Power = </a:t>
            </a:r>
            <a:r>
              <a:rPr lang="en-GB" dirty="0" err="1" smtClean="0"/>
              <a:t>Qgh</a:t>
            </a:r>
            <a:r>
              <a:rPr lang="en-GB" dirty="0" smtClean="0"/>
              <a:t> </a:t>
            </a:r>
          </a:p>
          <a:p>
            <a:pPr lvl="1"/>
            <a:r>
              <a:rPr lang="en-GB" dirty="0" smtClean="0"/>
              <a:t>9.8W needed to lift 1L/s by 1m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6559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Energy </a:t>
            </a:r>
            <a:r>
              <a:rPr lang="en-GB" dirty="0"/>
              <a:t>and </a:t>
            </a:r>
            <a:r>
              <a:rPr lang="en-GB" dirty="0" smtClean="0"/>
              <a:t>Power - Electrical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Energy = Power x Time</a:t>
            </a:r>
          </a:p>
          <a:p>
            <a:r>
              <a:rPr lang="en-GB" dirty="0" smtClean="0"/>
              <a:t>Hence </a:t>
            </a:r>
            <a:r>
              <a:rPr lang="en-GB" dirty="0" err="1" smtClean="0"/>
              <a:t>kiloWatt-hours</a:t>
            </a:r>
            <a:r>
              <a:rPr lang="en-GB" dirty="0" smtClean="0"/>
              <a:t>, kWh common</a:t>
            </a:r>
          </a:p>
          <a:p>
            <a:pPr lvl="1"/>
            <a:r>
              <a:rPr lang="en-GB" dirty="0" smtClean="0"/>
              <a:t>1 kWh = 1000x60x60 = 3.6MJ </a:t>
            </a:r>
          </a:p>
          <a:p>
            <a:r>
              <a:rPr lang="en-GB" dirty="0" smtClean="0"/>
              <a:t>Avoid confusing kW with kWh ! ( common!)</a:t>
            </a:r>
            <a:endParaRPr lang="en-GB" dirty="0"/>
          </a:p>
          <a:p>
            <a:endParaRPr lang="en-GB" dirty="0" smtClean="0"/>
          </a:p>
          <a:p>
            <a:r>
              <a:rPr lang="en-GB" dirty="0" smtClean="0"/>
              <a:t>Calculate electrical power by</a:t>
            </a:r>
          </a:p>
          <a:p>
            <a:pPr lvl="1"/>
            <a:r>
              <a:rPr lang="en-GB" dirty="0" smtClean="0"/>
              <a:t>Power = Voltage . </a:t>
            </a:r>
            <a:r>
              <a:rPr lang="en-GB" dirty="0" err="1" smtClean="0"/>
              <a:t>Ampage</a:t>
            </a:r>
            <a:r>
              <a:rPr lang="en-GB" dirty="0" smtClean="0"/>
              <a:t>(current) [VA]</a:t>
            </a:r>
          </a:p>
          <a:p>
            <a:r>
              <a:rPr lang="en-GB" dirty="0" smtClean="0"/>
              <a:t>But beware power supplies are rated as kVA, but due to efficiency factors kVA is similar but not identical to kW!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32106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Energy </a:t>
            </a:r>
            <a:r>
              <a:rPr lang="en-GB" dirty="0"/>
              <a:t>and </a:t>
            </a:r>
            <a:r>
              <a:rPr lang="en-GB" dirty="0" smtClean="0"/>
              <a:t>Power - Heat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Heat extractable from a substance depends on</a:t>
            </a:r>
          </a:p>
          <a:p>
            <a:pPr lvl="1"/>
            <a:r>
              <a:rPr lang="en-GB" dirty="0" smtClean="0"/>
              <a:t> specific heat capacity, c,  of substance</a:t>
            </a:r>
          </a:p>
          <a:p>
            <a:pPr lvl="2"/>
            <a:r>
              <a:rPr lang="en-GB" dirty="0" smtClean="0"/>
              <a:t>For water, c= 4,200 </a:t>
            </a:r>
            <a:r>
              <a:rPr lang="en-US" dirty="0"/>
              <a:t>J/kg/°C</a:t>
            </a:r>
            <a:endParaRPr lang="en-GB" dirty="0" smtClean="0"/>
          </a:p>
          <a:p>
            <a:pPr lvl="1"/>
            <a:r>
              <a:rPr lang="en-GB" dirty="0" smtClean="0"/>
              <a:t>change in temperature </a:t>
            </a:r>
            <a:r>
              <a:rPr lang="en-GB" dirty="0" err="1" smtClean="0"/>
              <a:t>dT</a:t>
            </a:r>
            <a:r>
              <a:rPr lang="en-GB" dirty="0" smtClean="0"/>
              <a:t> (in </a:t>
            </a:r>
            <a:r>
              <a:rPr lang="en-US" dirty="0"/>
              <a:t>°</a:t>
            </a:r>
            <a:r>
              <a:rPr lang="en-US" dirty="0" smtClean="0"/>
              <a:t>C, or K, Kelvin)</a:t>
            </a:r>
            <a:endParaRPr lang="en-GB" dirty="0" smtClean="0"/>
          </a:p>
          <a:p>
            <a:r>
              <a:rPr lang="en-GB" dirty="0" smtClean="0"/>
              <a:t>Energy = </a:t>
            </a:r>
            <a:r>
              <a:rPr lang="en-GB" dirty="0" err="1" smtClean="0"/>
              <a:t>c.mass.dT</a:t>
            </a:r>
            <a:endParaRPr lang="en-GB" dirty="0" smtClean="0"/>
          </a:p>
          <a:p>
            <a:r>
              <a:rPr lang="en-GB" dirty="0" smtClean="0"/>
              <a:t>     [J]    = [</a:t>
            </a:r>
            <a:r>
              <a:rPr lang="en-US" dirty="0" smtClean="0"/>
              <a:t>J/kg/°C]. [kg].[</a:t>
            </a:r>
            <a:r>
              <a:rPr lang="en-US" dirty="0"/>
              <a:t>°</a:t>
            </a:r>
            <a:r>
              <a:rPr lang="en-US" dirty="0" smtClean="0"/>
              <a:t>C]</a:t>
            </a:r>
          </a:p>
          <a:p>
            <a:r>
              <a:rPr lang="en-US" dirty="0" smtClean="0"/>
              <a:t>So lowering </a:t>
            </a:r>
            <a:r>
              <a:rPr lang="en-US" dirty="0"/>
              <a:t>1kg water by </a:t>
            </a:r>
            <a:r>
              <a:rPr lang="en-US" dirty="0" smtClean="0"/>
              <a:t>5°C provides:</a:t>
            </a:r>
          </a:p>
          <a:p>
            <a:r>
              <a:rPr lang="en-US" dirty="0" smtClean="0"/>
              <a:t>Heat energy = 4200x1x5 = 21,000J = 21kJ</a:t>
            </a:r>
          </a:p>
          <a:p>
            <a:pPr lvl="1"/>
            <a:r>
              <a:rPr lang="en-US" dirty="0" smtClean="0"/>
              <a:t>Converts to 6Wh; equivalent to running an energy efficient 6Watt light bulb for an hour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9032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Energy </a:t>
            </a:r>
            <a:r>
              <a:rPr lang="en-GB" dirty="0"/>
              <a:t>and </a:t>
            </a:r>
            <a:r>
              <a:rPr lang="en-GB" dirty="0" smtClean="0"/>
              <a:t>Power - Heat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Other units for heat energy, include:</a:t>
            </a:r>
          </a:p>
          <a:p>
            <a:r>
              <a:rPr lang="en-GB" dirty="0" smtClean="0"/>
              <a:t>Calories</a:t>
            </a:r>
          </a:p>
          <a:p>
            <a:pPr lvl="1"/>
            <a:r>
              <a:rPr lang="en-GB" dirty="0" smtClean="0"/>
              <a:t>1 calorie  = 4.2 J</a:t>
            </a:r>
          </a:p>
          <a:p>
            <a:r>
              <a:rPr lang="en-GB" dirty="0" smtClean="0"/>
              <a:t>British Thermal Units</a:t>
            </a:r>
          </a:p>
          <a:p>
            <a:pPr lvl="1"/>
            <a:r>
              <a:rPr lang="en-GB" dirty="0" smtClean="0"/>
              <a:t>1 </a:t>
            </a:r>
            <a:r>
              <a:rPr lang="en-GB" dirty="0" err="1" smtClean="0"/>
              <a:t>btu</a:t>
            </a:r>
            <a:r>
              <a:rPr lang="en-GB" dirty="0" smtClean="0"/>
              <a:t> = 1055 J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02190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Energy and Power - Heat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Power = Energy/ Time</a:t>
            </a:r>
          </a:p>
          <a:p>
            <a:r>
              <a:rPr lang="en-GB" dirty="0" smtClean="0"/>
              <a:t>Power </a:t>
            </a:r>
            <a:r>
              <a:rPr lang="en-GB" dirty="0"/>
              <a:t>= </a:t>
            </a:r>
            <a:r>
              <a:rPr lang="en-GB" dirty="0" err="1" smtClean="0"/>
              <a:t>c.mass.dT</a:t>
            </a:r>
            <a:r>
              <a:rPr lang="en-GB" dirty="0"/>
              <a:t> / </a:t>
            </a:r>
            <a:r>
              <a:rPr lang="en-GB" dirty="0" smtClean="0"/>
              <a:t>Time = (m/t).</a:t>
            </a:r>
            <a:r>
              <a:rPr lang="en-GB" dirty="0" err="1" smtClean="0"/>
              <a:t>c.dT</a:t>
            </a:r>
            <a:endParaRPr lang="en-GB" dirty="0"/>
          </a:p>
          <a:p>
            <a:r>
              <a:rPr lang="en-GB" dirty="0" smtClean="0"/>
              <a:t>Since  </a:t>
            </a:r>
            <a:r>
              <a:rPr lang="en-GB" dirty="0"/>
              <a:t>flow Q = V/t and density D = </a:t>
            </a:r>
            <a:r>
              <a:rPr lang="en-GB" dirty="0" smtClean="0"/>
              <a:t>m/V</a:t>
            </a:r>
          </a:p>
          <a:p>
            <a:pPr marL="742950" lvl="2" indent="-342900"/>
            <a:r>
              <a:rPr lang="en-GB" dirty="0" smtClean="0"/>
              <a:t>D.Q </a:t>
            </a:r>
            <a:r>
              <a:rPr lang="en-GB" dirty="0"/>
              <a:t>= </a:t>
            </a:r>
            <a:r>
              <a:rPr lang="en-GB" dirty="0" smtClean="0"/>
              <a:t>m/t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GB" sz="3200" dirty="0"/>
              <a:t>Power = </a:t>
            </a:r>
            <a:r>
              <a:rPr lang="en-GB" sz="3200" dirty="0" err="1"/>
              <a:t>D.Q.c.dT</a:t>
            </a:r>
            <a:endParaRPr lang="en-GB" sz="3200" dirty="0"/>
          </a:p>
          <a:p>
            <a:pPr marL="342900" lvl="1" indent="-342900">
              <a:buFont typeface="Arial" pitchFamily="34" charset="0"/>
              <a:buChar char="•"/>
            </a:pPr>
            <a:r>
              <a:rPr lang="en-GB" sz="3200" dirty="0"/>
              <a:t> [W]    =</a:t>
            </a:r>
            <a:r>
              <a:rPr lang="en-US" sz="3200" dirty="0"/>
              <a:t> [kg/m</a:t>
            </a:r>
            <a:r>
              <a:rPr lang="en-US" sz="3200" baseline="30000" dirty="0"/>
              <a:t>3</a:t>
            </a:r>
            <a:r>
              <a:rPr lang="en-US" sz="3200" dirty="0"/>
              <a:t>].[m</a:t>
            </a:r>
            <a:r>
              <a:rPr lang="en-US" sz="3200" baseline="30000" dirty="0"/>
              <a:t>3</a:t>
            </a:r>
            <a:r>
              <a:rPr lang="en-US" sz="3200" dirty="0"/>
              <a:t>/s] </a:t>
            </a:r>
            <a:r>
              <a:rPr lang="en-GB" sz="3200" dirty="0"/>
              <a:t>[</a:t>
            </a:r>
            <a:r>
              <a:rPr lang="en-US" sz="3200" dirty="0"/>
              <a:t>J/kg/°C].[°C] = [J/s]</a:t>
            </a:r>
            <a:endParaRPr lang="en-GB" sz="3200" dirty="0"/>
          </a:p>
          <a:p>
            <a:r>
              <a:rPr lang="en-GB" dirty="0" smtClean="0"/>
              <a:t>Or </a:t>
            </a:r>
            <a:r>
              <a:rPr lang="en-GB" dirty="0"/>
              <a:t>[W] </a:t>
            </a:r>
            <a:r>
              <a:rPr lang="en-GB" dirty="0" smtClean="0"/>
              <a:t> </a:t>
            </a:r>
            <a:r>
              <a:rPr lang="en-GB" dirty="0"/>
              <a:t>=</a:t>
            </a:r>
            <a:r>
              <a:rPr lang="en-US" dirty="0"/>
              <a:t> [</a:t>
            </a:r>
            <a:r>
              <a:rPr lang="en-US" dirty="0" smtClean="0"/>
              <a:t>kg/L].[L/s</a:t>
            </a:r>
            <a:r>
              <a:rPr lang="en-US" dirty="0"/>
              <a:t>] </a:t>
            </a:r>
            <a:r>
              <a:rPr lang="en-GB" dirty="0"/>
              <a:t>[</a:t>
            </a:r>
            <a:r>
              <a:rPr lang="en-US" dirty="0"/>
              <a:t>J/kg/°C].[°C] </a:t>
            </a:r>
            <a:endParaRPr lang="en-GB" dirty="0"/>
          </a:p>
          <a:p>
            <a:pPr lvl="1"/>
            <a:r>
              <a:rPr lang="en-GB" dirty="0"/>
              <a:t>So for fresh water density 1kg/L, Power = </a:t>
            </a:r>
            <a:r>
              <a:rPr lang="en-GB" dirty="0" err="1" smtClean="0"/>
              <a:t>Q.c.dT</a:t>
            </a:r>
            <a:endParaRPr lang="en-GB" dirty="0" smtClean="0"/>
          </a:p>
          <a:p>
            <a:pPr lvl="1"/>
            <a:r>
              <a:rPr lang="en-GB" dirty="0" smtClean="0"/>
              <a:t>Power  = 1 x 4200 x 5 = 21,000 W</a:t>
            </a:r>
            <a:endParaRPr lang="en-GB" dirty="0"/>
          </a:p>
          <a:p>
            <a:pPr lvl="1"/>
            <a:r>
              <a:rPr lang="en-GB" dirty="0" smtClean="0"/>
              <a:t>21kW released from 1L/s with a 5</a:t>
            </a:r>
            <a:r>
              <a:rPr lang="en-GB" baseline="30000" dirty="0" smtClean="0"/>
              <a:t>o</a:t>
            </a:r>
            <a:r>
              <a:rPr lang="en-GB" dirty="0" smtClean="0"/>
              <a:t>C change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5746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Depth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 smtClean="0"/>
              <a:t>mBGL</a:t>
            </a:r>
            <a:r>
              <a:rPr lang="en-GB" dirty="0" smtClean="0"/>
              <a:t> </a:t>
            </a:r>
            <a:r>
              <a:rPr lang="en-GB" dirty="0"/>
              <a:t>– meters </a:t>
            </a:r>
            <a:r>
              <a:rPr lang="en-GB" dirty="0" smtClean="0"/>
              <a:t>Below Ground Level</a:t>
            </a:r>
            <a:endParaRPr lang="en-GB" dirty="0"/>
          </a:p>
          <a:p>
            <a:pPr lvl="1"/>
            <a:r>
              <a:rPr lang="en-GB" dirty="0" smtClean="0"/>
              <a:t>Alternatives include</a:t>
            </a:r>
          </a:p>
          <a:p>
            <a:pPr lvl="2"/>
            <a:r>
              <a:rPr lang="en-GB" dirty="0" err="1" smtClean="0"/>
              <a:t>mBSL</a:t>
            </a:r>
            <a:r>
              <a:rPr lang="en-GB" dirty="0" smtClean="0"/>
              <a:t> -    Below Surface Level</a:t>
            </a:r>
          </a:p>
          <a:p>
            <a:pPr lvl="2"/>
            <a:r>
              <a:rPr lang="en-GB" dirty="0" err="1" smtClean="0"/>
              <a:t>mBDat</a:t>
            </a:r>
            <a:r>
              <a:rPr lang="en-GB" dirty="0" smtClean="0"/>
              <a:t> – Below Datum</a:t>
            </a:r>
          </a:p>
          <a:p>
            <a:pPr lvl="2"/>
            <a:r>
              <a:rPr lang="en-GB" dirty="0" err="1" smtClean="0"/>
              <a:t>mBTOC</a:t>
            </a:r>
            <a:r>
              <a:rPr lang="en-GB" dirty="0" smtClean="0"/>
              <a:t> – Below top of casing</a:t>
            </a:r>
          </a:p>
          <a:p>
            <a:pPr lvl="2"/>
            <a:r>
              <a:rPr lang="en-GB" dirty="0" err="1" smtClean="0"/>
              <a:t>mBEFL</a:t>
            </a:r>
            <a:r>
              <a:rPr lang="en-GB" dirty="0" smtClean="0"/>
              <a:t> – Below </a:t>
            </a:r>
            <a:r>
              <a:rPr lang="en-GB" dirty="0" err="1" smtClean="0"/>
              <a:t>Enginehouse</a:t>
            </a:r>
            <a:r>
              <a:rPr lang="en-GB" dirty="0" smtClean="0"/>
              <a:t> floor level</a:t>
            </a:r>
          </a:p>
          <a:p>
            <a:pPr lvl="2"/>
            <a:r>
              <a:rPr lang="en-GB" dirty="0" err="1" smtClean="0"/>
              <a:t>etc</a:t>
            </a:r>
            <a:endParaRPr lang="en-GB" dirty="0"/>
          </a:p>
          <a:p>
            <a:pPr lvl="1"/>
            <a:r>
              <a:rPr lang="en-GB" dirty="0" smtClean="0"/>
              <a:t>Key point is to understand what reference point (datum) is being measured to.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7661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Mine plans – most modern, metric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Since many modern workings are below sea level, to avoid always including the minus symbol (possible confusion with other dashes) convention can be to only label “+”values</a:t>
            </a:r>
          </a:p>
          <a:p>
            <a:pPr lvl="2"/>
            <a:r>
              <a:rPr lang="en-GB" dirty="0" smtClean="0"/>
              <a:t>200 = -200 </a:t>
            </a:r>
            <a:r>
              <a:rPr lang="en-GB" dirty="0" err="1" smtClean="0"/>
              <a:t>mAOD</a:t>
            </a:r>
            <a:r>
              <a:rPr lang="en-GB" dirty="0" smtClean="0"/>
              <a:t> = 200m BOD</a:t>
            </a:r>
          </a:p>
          <a:p>
            <a:pPr lvl="2"/>
            <a:r>
              <a:rPr lang="en-GB" dirty="0" smtClean="0"/>
              <a:t>+200 = 200 </a:t>
            </a:r>
            <a:r>
              <a:rPr lang="en-GB" dirty="0" err="1" smtClean="0"/>
              <a:t>mAOD</a:t>
            </a:r>
            <a:endParaRPr lang="en-GB" dirty="0" smtClean="0"/>
          </a:p>
          <a:p>
            <a:pPr lvl="2"/>
            <a:r>
              <a:rPr lang="en-GB" dirty="0" smtClean="0"/>
              <a:t>Sometimes [   ] placed around values to clearly differentiate +</a:t>
            </a:r>
            <a:r>
              <a:rPr lang="en-GB" dirty="0" err="1" smtClean="0"/>
              <a:t>ve</a:t>
            </a:r>
            <a:r>
              <a:rPr lang="en-GB" dirty="0" smtClean="0"/>
              <a:t> values</a:t>
            </a:r>
            <a:endParaRPr lang="en-GB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132"/>
          <a:stretch/>
        </p:blipFill>
        <p:spPr bwMode="auto">
          <a:xfrm>
            <a:off x="2286000" y="5334000"/>
            <a:ext cx="4752975" cy="1165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95168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Mine plans – most modern, metric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00200"/>
            <a:ext cx="3419475" cy="272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2148" y="3962400"/>
            <a:ext cx="4752975" cy="23844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1752600"/>
            <a:ext cx="1895475" cy="1749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249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4386695"/>
            <a:ext cx="2909887" cy="1222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Mine plans – modern, non metric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Commonly use a MINING DATUM</a:t>
            </a:r>
          </a:p>
          <a:p>
            <a:r>
              <a:rPr lang="en-GB" dirty="0" smtClean="0"/>
              <a:t>10,000 feet below OD is most common </a:t>
            </a:r>
          </a:p>
          <a:p>
            <a:pPr lvl="1"/>
            <a:r>
              <a:rPr lang="en-GB" dirty="0" smtClean="0"/>
              <a:t>3048mBOD = 3kmBOD</a:t>
            </a:r>
          </a:p>
          <a:p>
            <a:pPr lvl="1"/>
            <a:r>
              <a:rPr lang="en-GB" dirty="0" err="1"/>
              <a:t>Cf</a:t>
            </a:r>
            <a:r>
              <a:rPr lang="en-GB" dirty="0"/>
              <a:t> deepest UK mines ~1km, so avoids negatives</a:t>
            </a:r>
          </a:p>
          <a:p>
            <a:pPr lvl="1"/>
            <a:r>
              <a:rPr lang="en-GB" dirty="0" smtClean="0"/>
              <a:t>CHECK mine plan legend </a:t>
            </a:r>
            <a:r>
              <a:rPr lang="en-GB" dirty="0"/>
              <a:t>as others were </a:t>
            </a:r>
            <a:r>
              <a:rPr lang="en-GB" dirty="0" smtClean="0"/>
              <a:t>used</a:t>
            </a:r>
            <a:endParaRPr lang="en-GB" dirty="0"/>
          </a:p>
          <a:p>
            <a:pPr lvl="2"/>
            <a:endParaRPr lang="en-GB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5609691"/>
            <a:ext cx="2971800" cy="8087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4377459"/>
            <a:ext cx="3743325" cy="194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7137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Mine plans – modern, non metric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Two step conversion to </a:t>
            </a:r>
            <a:r>
              <a:rPr lang="en-GB" dirty="0" err="1" smtClean="0"/>
              <a:t>mOD</a:t>
            </a:r>
            <a:endParaRPr lang="en-GB" dirty="0"/>
          </a:p>
          <a:p>
            <a:pPr lvl="1"/>
            <a:r>
              <a:rPr lang="en-GB" dirty="0" smtClean="0"/>
              <a:t>Eg1 : 10,050’AMD (Above Mining Datum).  </a:t>
            </a:r>
            <a:endParaRPr lang="en-GB" dirty="0"/>
          </a:p>
          <a:p>
            <a:pPr lvl="2"/>
            <a:r>
              <a:rPr lang="en-GB" dirty="0" smtClean="0"/>
              <a:t>Datum change : 10,050’ – 10,000’ = 50’AOD</a:t>
            </a:r>
          </a:p>
          <a:p>
            <a:pPr lvl="2"/>
            <a:r>
              <a:rPr lang="en-GB" dirty="0" smtClean="0"/>
              <a:t>Units change : 50’AOD = 15.2mAOD</a:t>
            </a:r>
          </a:p>
          <a:p>
            <a:pPr lvl="1"/>
            <a:r>
              <a:rPr lang="en-GB" dirty="0" smtClean="0"/>
              <a:t>Eg2 </a:t>
            </a:r>
            <a:r>
              <a:rPr lang="en-GB" dirty="0"/>
              <a:t>: </a:t>
            </a:r>
            <a:r>
              <a:rPr lang="en-GB" dirty="0" smtClean="0"/>
              <a:t>9,775’AMD</a:t>
            </a:r>
            <a:r>
              <a:rPr lang="en-GB" dirty="0"/>
              <a:t>.  </a:t>
            </a:r>
          </a:p>
          <a:p>
            <a:pPr lvl="2"/>
            <a:r>
              <a:rPr lang="en-GB" dirty="0"/>
              <a:t>Datum change : </a:t>
            </a:r>
            <a:r>
              <a:rPr lang="en-GB" dirty="0" smtClean="0"/>
              <a:t>9,775’ </a:t>
            </a:r>
            <a:r>
              <a:rPr lang="en-GB" dirty="0"/>
              <a:t>– 10,000’ = </a:t>
            </a:r>
            <a:r>
              <a:rPr lang="en-GB" dirty="0" smtClean="0"/>
              <a:t>-225’AOD</a:t>
            </a:r>
            <a:endParaRPr lang="en-GB" dirty="0"/>
          </a:p>
          <a:p>
            <a:pPr lvl="2"/>
            <a:r>
              <a:rPr lang="en-GB" dirty="0"/>
              <a:t>Units change : -225’AOD </a:t>
            </a:r>
            <a:r>
              <a:rPr lang="en-GB" dirty="0" smtClean="0"/>
              <a:t>= -68.6mAOD = 68.6mBOD</a:t>
            </a:r>
            <a:endParaRPr lang="en-GB" dirty="0"/>
          </a:p>
          <a:p>
            <a:pPr lvl="2"/>
            <a:endParaRPr lang="en-GB" dirty="0"/>
          </a:p>
          <a:p>
            <a:pPr lvl="2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020061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</TotalTime>
  <Words>2487</Words>
  <Application>Microsoft Office PowerPoint</Application>
  <PresentationFormat>On-screen Show (4:3)</PresentationFormat>
  <Paragraphs>374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3" baseType="lpstr">
      <vt:lpstr>Arial</vt:lpstr>
      <vt:lpstr>Calibri</vt:lpstr>
      <vt:lpstr>GreekC</vt:lpstr>
      <vt:lpstr>Office Theme</vt:lpstr>
      <vt:lpstr>Units of Measurement for Hydrogeology</vt:lpstr>
      <vt:lpstr>Aims</vt:lpstr>
      <vt:lpstr>Contents</vt:lpstr>
      <vt:lpstr>Levels and Elevations</vt:lpstr>
      <vt:lpstr>Depth</vt:lpstr>
      <vt:lpstr>Mine plans – most modern, metric</vt:lpstr>
      <vt:lpstr>Mine plans – most modern, metric</vt:lpstr>
      <vt:lpstr>Mine plans – modern, non metric</vt:lpstr>
      <vt:lpstr>Mine plans – modern, non metric</vt:lpstr>
      <vt:lpstr>Mine plans – modern, non metric</vt:lpstr>
      <vt:lpstr>Old mine plans</vt:lpstr>
      <vt:lpstr>Opencast surface mine plans</vt:lpstr>
      <vt:lpstr>Gradients</vt:lpstr>
      <vt:lpstr>PowerPoint Presentation</vt:lpstr>
      <vt:lpstr>PowerPoint Presentation</vt:lpstr>
      <vt:lpstr>Gradient - Angle conversion</vt:lpstr>
      <vt:lpstr>Borehole angle</vt:lpstr>
      <vt:lpstr>Pressure</vt:lpstr>
      <vt:lpstr>Pressure - Water</vt:lpstr>
      <vt:lpstr>Pressure </vt:lpstr>
      <vt:lpstr>Pressure</vt:lpstr>
      <vt:lpstr>Volume - metric</vt:lpstr>
      <vt:lpstr>Volume - imperial</vt:lpstr>
      <vt:lpstr>Flow rates - metric</vt:lpstr>
      <vt:lpstr>Flow rates – metric conversions</vt:lpstr>
      <vt:lpstr>Flow rates - imperial</vt:lpstr>
      <vt:lpstr>Pumping v Abstraction Rates</vt:lpstr>
      <vt:lpstr>Pumping v Abstraction Rates</vt:lpstr>
      <vt:lpstr>Concentrations - Gas</vt:lpstr>
      <vt:lpstr>Concentrations – Methane gas</vt:lpstr>
      <vt:lpstr>Concentrations – Dissolved gas</vt:lpstr>
      <vt:lpstr>Chemistry</vt:lpstr>
      <vt:lpstr>Concentrations - Water</vt:lpstr>
      <vt:lpstr>Loading (of chemicals in flowing water)</vt:lpstr>
      <vt:lpstr>Electrical Conductivity</vt:lpstr>
      <vt:lpstr>Electrical Conductivity</vt:lpstr>
      <vt:lpstr>EC and TDS</vt:lpstr>
      <vt:lpstr>Alkalinity</vt:lpstr>
      <vt:lpstr>Alkalinity</vt:lpstr>
      <vt:lpstr>Alkalinity</vt:lpstr>
      <vt:lpstr>Temperature</vt:lpstr>
      <vt:lpstr>Energy and Power</vt:lpstr>
      <vt:lpstr>Energy and Power - General</vt:lpstr>
      <vt:lpstr>Energy and Power - Mechanical</vt:lpstr>
      <vt:lpstr>Energy and Power - Mechanical</vt:lpstr>
      <vt:lpstr>Energy and Power - Electrical</vt:lpstr>
      <vt:lpstr>Energy and Power - Heat</vt:lpstr>
      <vt:lpstr>Energy and Power - Heat</vt:lpstr>
      <vt:lpstr>Energy and Power - Heat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Units of Measurement for Hydrogeology</dc:title>
  <dc:creator>Ian Watson</dc:creator>
  <cp:lastModifiedBy>Ian Watson</cp:lastModifiedBy>
  <cp:revision>76</cp:revision>
  <dcterms:created xsi:type="dcterms:W3CDTF">2006-08-16T00:00:00Z</dcterms:created>
  <dcterms:modified xsi:type="dcterms:W3CDTF">2019-12-16T19:24:54Z</dcterms:modified>
</cp:coreProperties>
</file>

<file path=docProps/thumbnail.jpeg>
</file>